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handoutMasterIdLst>
    <p:handoutMasterId r:id="rId37"/>
  </p:handoutMasterIdLst>
  <p:sldIdLst>
    <p:sldId id="256" r:id="rId2"/>
    <p:sldId id="711" r:id="rId3"/>
    <p:sldId id="713" r:id="rId4"/>
    <p:sldId id="767" r:id="rId5"/>
    <p:sldId id="768" r:id="rId6"/>
    <p:sldId id="771" r:id="rId7"/>
    <p:sldId id="772" r:id="rId8"/>
    <p:sldId id="773" r:id="rId9"/>
    <p:sldId id="774" r:id="rId10"/>
    <p:sldId id="775" r:id="rId11"/>
    <p:sldId id="776" r:id="rId12"/>
    <p:sldId id="777" r:id="rId13"/>
    <p:sldId id="778" r:id="rId14"/>
    <p:sldId id="779" r:id="rId15"/>
    <p:sldId id="780" r:id="rId16"/>
    <p:sldId id="781" r:id="rId17"/>
    <p:sldId id="783" r:id="rId18"/>
    <p:sldId id="782" r:id="rId19"/>
    <p:sldId id="769" r:id="rId20"/>
    <p:sldId id="770" r:id="rId21"/>
    <p:sldId id="784" r:id="rId22"/>
    <p:sldId id="785" r:id="rId23"/>
    <p:sldId id="786" r:id="rId24"/>
    <p:sldId id="787" r:id="rId25"/>
    <p:sldId id="788" r:id="rId26"/>
    <p:sldId id="789" r:id="rId27"/>
    <p:sldId id="790" r:id="rId28"/>
    <p:sldId id="791" r:id="rId29"/>
    <p:sldId id="792" r:id="rId30"/>
    <p:sldId id="793" r:id="rId31"/>
    <p:sldId id="794" r:id="rId32"/>
    <p:sldId id="795" r:id="rId33"/>
    <p:sldId id="796" r:id="rId34"/>
    <p:sldId id="797"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6" d="100"/>
          <a:sy n="76" d="100"/>
        </p:scale>
        <p:origin x="-272"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handoutMaster" Target="handoutMasters/handout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565005E-3CD0-7346-BB19-542073233F8D}" type="datetimeFigureOut">
              <a:rPr lang="en-US" smtClean="0"/>
              <a:t>12/1/14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7030B95-E05F-7B47-97E8-D1F57CFD3164}" type="slidenum">
              <a:rPr lang="en-US" smtClean="0"/>
              <a:t>‹#›</a:t>
            </a:fld>
            <a:endParaRPr lang="en-US"/>
          </a:p>
        </p:txBody>
      </p:sp>
    </p:spTree>
    <p:extLst>
      <p:ext uri="{BB962C8B-B14F-4D97-AF65-F5344CB8AC3E}">
        <p14:creationId xmlns:p14="http://schemas.microsoft.com/office/powerpoint/2010/main" val="22192308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34E29D-AF3C-3A49-83E0-2ACAB7A582EC}" type="datetimeFigureOut">
              <a:rPr lang="en-US" smtClean="0"/>
              <a:t>12/1/14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F1ED67-FF51-5845-AFA7-072480B45464}" type="slidenum">
              <a:rPr lang="en-US" smtClean="0"/>
              <a:t>‹#›</a:t>
            </a:fld>
            <a:endParaRPr lang="en-US"/>
          </a:p>
        </p:txBody>
      </p:sp>
    </p:spTree>
    <p:extLst>
      <p:ext uri="{BB962C8B-B14F-4D97-AF65-F5344CB8AC3E}">
        <p14:creationId xmlns:p14="http://schemas.microsoft.com/office/powerpoint/2010/main" val="313149808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586 B.C. – destruction of Jerusalem &amp;</a:t>
            </a:r>
            <a:r>
              <a:rPr lang="en-US" baseline="0" dirty="0" smtClean="0"/>
              <a:t> full expression of Babylonian Exile of Southern Kingdom of Judah</a:t>
            </a:r>
          </a:p>
          <a:p>
            <a:r>
              <a:rPr lang="en-US" baseline="0" dirty="0" smtClean="0"/>
              <a:t>The Book of the Twelve were written to an audience after the division of the kingdom and during the steady decline of the spiritual condition of the people leading up to the exile of the northern kingdom in 722 B.C. and the southern kingdom in 586 B.C.</a:t>
            </a:r>
            <a:endParaRPr lang="en-US" dirty="0"/>
          </a:p>
        </p:txBody>
      </p:sp>
      <p:sp>
        <p:nvSpPr>
          <p:cNvPr id="4" name="Slide Number Placeholder 3"/>
          <p:cNvSpPr>
            <a:spLocks noGrp="1"/>
          </p:cNvSpPr>
          <p:nvPr>
            <p:ph type="sldNum" sz="quarter" idx="10"/>
          </p:nvPr>
        </p:nvSpPr>
        <p:spPr/>
        <p:txBody>
          <a:bodyPr/>
          <a:lstStyle/>
          <a:p>
            <a:fld id="{C8F1ED67-FF51-5845-AFA7-072480B45464}" type="slidenum">
              <a:rPr lang="en-US" smtClean="0"/>
              <a:t>4</a:t>
            </a:fld>
            <a:endParaRPr lang="en-US"/>
          </a:p>
        </p:txBody>
      </p:sp>
    </p:spTree>
    <p:extLst>
      <p:ext uri="{BB962C8B-B14F-4D97-AF65-F5344CB8AC3E}">
        <p14:creationId xmlns:p14="http://schemas.microsoft.com/office/powerpoint/2010/main" val="22037315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a:t>
            </a:r>
            <a:r>
              <a:rPr lang="en-US" baseline="0" dirty="0" smtClean="0"/>
              <a:t> of the books are set before the exile, none during, three after the return to the land after </a:t>
            </a:r>
            <a:r>
              <a:rPr lang="en-US" baseline="0" smtClean="0"/>
              <a:t>the exile.</a:t>
            </a:r>
            <a:endParaRPr lang="en-US"/>
          </a:p>
        </p:txBody>
      </p:sp>
      <p:sp>
        <p:nvSpPr>
          <p:cNvPr id="4" name="Slide Number Placeholder 3"/>
          <p:cNvSpPr>
            <a:spLocks noGrp="1"/>
          </p:cNvSpPr>
          <p:nvPr>
            <p:ph type="sldNum" sz="quarter" idx="10"/>
          </p:nvPr>
        </p:nvSpPr>
        <p:spPr/>
        <p:txBody>
          <a:bodyPr/>
          <a:lstStyle/>
          <a:p>
            <a:fld id="{C8F1ED67-FF51-5845-AFA7-072480B45464}" type="slidenum">
              <a:rPr lang="en-US" smtClean="0"/>
              <a:t>17</a:t>
            </a:fld>
            <a:endParaRPr lang="en-US"/>
          </a:p>
        </p:txBody>
      </p:sp>
    </p:spTree>
    <p:extLst>
      <p:ext uri="{BB962C8B-B14F-4D97-AF65-F5344CB8AC3E}">
        <p14:creationId xmlns:p14="http://schemas.microsoft.com/office/powerpoint/2010/main" val="743364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a:t>
            </a:r>
            <a:r>
              <a:rPr lang="en-US" baseline="0" dirty="0" smtClean="0"/>
              <a:t> of the books are set before the exile, none during, three after the return to the land after </a:t>
            </a:r>
            <a:r>
              <a:rPr lang="en-US" baseline="0" smtClean="0"/>
              <a:t>the exile.</a:t>
            </a:r>
            <a:endParaRPr lang="en-US"/>
          </a:p>
        </p:txBody>
      </p:sp>
      <p:sp>
        <p:nvSpPr>
          <p:cNvPr id="4" name="Slide Number Placeholder 3"/>
          <p:cNvSpPr>
            <a:spLocks noGrp="1"/>
          </p:cNvSpPr>
          <p:nvPr>
            <p:ph type="sldNum" sz="quarter" idx="10"/>
          </p:nvPr>
        </p:nvSpPr>
        <p:spPr/>
        <p:txBody>
          <a:bodyPr/>
          <a:lstStyle/>
          <a:p>
            <a:fld id="{C8F1ED67-FF51-5845-AFA7-072480B45464}" type="slidenum">
              <a:rPr lang="en-US" smtClean="0"/>
              <a:t>18</a:t>
            </a:fld>
            <a:endParaRPr lang="en-US"/>
          </a:p>
        </p:txBody>
      </p:sp>
    </p:spTree>
    <p:extLst>
      <p:ext uri="{BB962C8B-B14F-4D97-AF65-F5344CB8AC3E}">
        <p14:creationId xmlns:p14="http://schemas.microsoft.com/office/powerpoint/2010/main" val="74336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a:t>
            </a:r>
            <a:r>
              <a:rPr lang="en-US" baseline="0" dirty="0" smtClean="0"/>
              <a:t> of the books are set before the exile, none during, three after the return to the land after the exile.</a:t>
            </a:r>
            <a:endParaRPr lang="en-US" dirty="0"/>
          </a:p>
        </p:txBody>
      </p:sp>
      <p:sp>
        <p:nvSpPr>
          <p:cNvPr id="4" name="Slide Number Placeholder 3"/>
          <p:cNvSpPr>
            <a:spLocks noGrp="1"/>
          </p:cNvSpPr>
          <p:nvPr>
            <p:ph type="sldNum" sz="quarter" idx="10"/>
          </p:nvPr>
        </p:nvSpPr>
        <p:spPr/>
        <p:txBody>
          <a:bodyPr/>
          <a:lstStyle/>
          <a:p>
            <a:fld id="{C8F1ED67-FF51-5845-AFA7-072480B45464}" type="slidenum">
              <a:rPr lang="en-US" smtClean="0"/>
              <a:t>9</a:t>
            </a:fld>
            <a:endParaRPr lang="en-US"/>
          </a:p>
        </p:txBody>
      </p:sp>
    </p:spTree>
    <p:extLst>
      <p:ext uri="{BB962C8B-B14F-4D97-AF65-F5344CB8AC3E}">
        <p14:creationId xmlns:p14="http://schemas.microsoft.com/office/powerpoint/2010/main" val="74336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a:t>
            </a:r>
            <a:r>
              <a:rPr lang="en-US" baseline="0" dirty="0" smtClean="0"/>
              <a:t> of the books are set before the exile, none during, three after the return to the land after </a:t>
            </a:r>
            <a:r>
              <a:rPr lang="en-US" baseline="0" smtClean="0"/>
              <a:t>the exile.</a:t>
            </a:r>
            <a:endParaRPr lang="en-US"/>
          </a:p>
        </p:txBody>
      </p:sp>
      <p:sp>
        <p:nvSpPr>
          <p:cNvPr id="4" name="Slide Number Placeholder 3"/>
          <p:cNvSpPr>
            <a:spLocks noGrp="1"/>
          </p:cNvSpPr>
          <p:nvPr>
            <p:ph type="sldNum" sz="quarter" idx="10"/>
          </p:nvPr>
        </p:nvSpPr>
        <p:spPr/>
        <p:txBody>
          <a:bodyPr/>
          <a:lstStyle/>
          <a:p>
            <a:fld id="{C8F1ED67-FF51-5845-AFA7-072480B45464}" type="slidenum">
              <a:rPr lang="en-US" smtClean="0"/>
              <a:t>10</a:t>
            </a:fld>
            <a:endParaRPr lang="en-US"/>
          </a:p>
        </p:txBody>
      </p:sp>
    </p:spTree>
    <p:extLst>
      <p:ext uri="{BB962C8B-B14F-4D97-AF65-F5344CB8AC3E}">
        <p14:creationId xmlns:p14="http://schemas.microsoft.com/office/powerpoint/2010/main" val="74336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a:t>
            </a:r>
            <a:r>
              <a:rPr lang="en-US" baseline="0" dirty="0" smtClean="0"/>
              <a:t> of the books are set before the exile, none during, three after the return to the land after </a:t>
            </a:r>
            <a:r>
              <a:rPr lang="en-US" baseline="0" smtClean="0"/>
              <a:t>the exile.</a:t>
            </a:r>
            <a:endParaRPr lang="en-US"/>
          </a:p>
        </p:txBody>
      </p:sp>
      <p:sp>
        <p:nvSpPr>
          <p:cNvPr id="4" name="Slide Number Placeholder 3"/>
          <p:cNvSpPr>
            <a:spLocks noGrp="1"/>
          </p:cNvSpPr>
          <p:nvPr>
            <p:ph type="sldNum" sz="quarter" idx="10"/>
          </p:nvPr>
        </p:nvSpPr>
        <p:spPr/>
        <p:txBody>
          <a:bodyPr/>
          <a:lstStyle/>
          <a:p>
            <a:fld id="{C8F1ED67-FF51-5845-AFA7-072480B45464}" type="slidenum">
              <a:rPr lang="en-US" smtClean="0"/>
              <a:t>11</a:t>
            </a:fld>
            <a:endParaRPr lang="en-US"/>
          </a:p>
        </p:txBody>
      </p:sp>
    </p:spTree>
    <p:extLst>
      <p:ext uri="{BB962C8B-B14F-4D97-AF65-F5344CB8AC3E}">
        <p14:creationId xmlns:p14="http://schemas.microsoft.com/office/powerpoint/2010/main" val="743364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a:t>
            </a:r>
            <a:r>
              <a:rPr lang="en-US" baseline="0" dirty="0" smtClean="0"/>
              <a:t> of the books are set before the exile, none during, three after the return to the land after </a:t>
            </a:r>
            <a:r>
              <a:rPr lang="en-US" baseline="0" smtClean="0"/>
              <a:t>the exile.</a:t>
            </a:r>
            <a:endParaRPr lang="en-US"/>
          </a:p>
        </p:txBody>
      </p:sp>
      <p:sp>
        <p:nvSpPr>
          <p:cNvPr id="4" name="Slide Number Placeholder 3"/>
          <p:cNvSpPr>
            <a:spLocks noGrp="1"/>
          </p:cNvSpPr>
          <p:nvPr>
            <p:ph type="sldNum" sz="quarter" idx="10"/>
          </p:nvPr>
        </p:nvSpPr>
        <p:spPr/>
        <p:txBody>
          <a:bodyPr/>
          <a:lstStyle/>
          <a:p>
            <a:fld id="{C8F1ED67-FF51-5845-AFA7-072480B45464}" type="slidenum">
              <a:rPr lang="en-US" smtClean="0"/>
              <a:t>12</a:t>
            </a:fld>
            <a:endParaRPr lang="en-US"/>
          </a:p>
        </p:txBody>
      </p:sp>
    </p:spTree>
    <p:extLst>
      <p:ext uri="{BB962C8B-B14F-4D97-AF65-F5344CB8AC3E}">
        <p14:creationId xmlns:p14="http://schemas.microsoft.com/office/powerpoint/2010/main" val="743364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a:t>
            </a:r>
            <a:r>
              <a:rPr lang="en-US" baseline="0" dirty="0" smtClean="0"/>
              <a:t> of the books are set before the exile, none during, three after the return to the land after </a:t>
            </a:r>
            <a:r>
              <a:rPr lang="en-US" baseline="0" smtClean="0"/>
              <a:t>the exile.</a:t>
            </a:r>
            <a:endParaRPr lang="en-US"/>
          </a:p>
        </p:txBody>
      </p:sp>
      <p:sp>
        <p:nvSpPr>
          <p:cNvPr id="4" name="Slide Number Placeholder 3"/>
          <p:cNvSpPr>
            <a:spLocks noGrp="1"/>
          </p:cNvSpPr>
          <p:nvPr>
            <p:ph type="sldNum" sz="quarter" idx="10"/>
          </p:nvPr>
        </p:nvSpPr>
        <p:spPr/>
        <p:txBody>
          <a:bodyPr/>
          <a:lstStyle/>
          <a:p>
            <a:fld id="{C8F1ED67-FF51-5845-AFA7-072480B45464}" type="slidenum">
              <a:rPr lang="en-US" smtClean="0"/>
              <a:t>13</a:t>
            </a:fld>
            <a:endParaRPr lang="en-US"/>
          </a:p>
        </p:txBody>
      </p:sp>
    </p:spTree>
    <p:extLst>
      <p:ext uri="{BB962C8B-B14F-4D97-AF65-F5344CB8AC3E}">
        <p14:creationId xmlns:p14="http://schemas.microsoft.com/office/powerpoint/2010/main" val="743364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a:t>
            </a:r>
            <a:r>
              <a:rPr lang="en-US" baseline="0" dirty="0" smtClean="0"/>
              <a:t> of the books are set before the exile, none during, three after the return to the land after </a:t>
            </a:r>
            <a:r>
              <a:rPr lang="en-US" baseline="0" smtClean="0"/>
              <a:t>the exile.</a:t>
            </a:r>
            <a:endParaRPr lang="en-US"/>
          </a:p>
        </p:txBody>
      </p:sp>
      <p:sp>
        <p:nvSpPr>
          <p:cNvPr id="4" name="Slide Number Placeholder 3"/>
          <p:cNvSpPr>
            <a:spLocks noGrp="1"/>
          </p:cNvSpPr>
          <p:nvPr>
            <p:ph type="sldNum" sz="quarter" idx="10"/>
          </p:nvPr>
        </p:nvSpPr>
        <p:spPr/>
        <p:txBody>
          <a:bodyPr/>
          <a:lstStyle/>
          <a:p>
            <a:fld id="{C8F1ED67-FF51-5845-AFA7-072480B45464}" type="slidenum">
              <a:rPr lang="en-US" smtClean="0"/>
              <a:t>14</a:t>
            </a:fld>
            <a:endParaRPr lang="en-US"/>
          </a:p>
        </p:txBody>
      </p:sp>
    </p:spTree>
    <p:extLst>
      <p:ext uri="{BB962C8B-B14F-4D97-AF65-F5344CB8AC3E}">
        <p14:creationId xmlns:p14="http://schemas.microsoft.com/office/powerpoint/2010/main" val="743364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a:t>
            </a:r>
            <a:r>
              <a:rPr lang="en-US" baseline="0" dirty="0" smtClean="0"/>
              <a:t> of the books are set before the exile, none during, three after the return to the land after </a:t>
            </a:r>
            <a:r>
              <a:rPr lang="en-US" baseline="0" smtClean="0"/>
              <a:t>the exile.</a:t>
            </a:r>
            <a:endParaRPr lang="en-US"/>
          </a:p>
        </p:txBody>
      </p:sp>
      <p:sp>
        <p:nvSpPr>
          <p:cNvPr id="4" name="Slide Number Placeholder 3"/>
          <p:cNvSpPr>
            <a:spLocks noGrp="1"/>
          </p:cNvSpPr>
          <p:nvPr>
            <p:ph type="sldNum" sz="quarter" idx="10"/>
          </p:nvPr>
        </p:nvSpPr>
        <p:spPr/>
        <p:txBody>
          <a:bodyPr/>
          <a:lstStyle/>
          <a:p>
            <a:fld id="{C8F1ED67-FF51-5845-AFA7-072480B45464}" type="slidenum">
              <a:rPr lang="en-US" smtClean="0"/>
              <a:t>15</a:t>
            </a:fld>
            <a:endParaRPr lang="en-US"/>
          </a:p>
        </p:txBody>
      </p:sp>
    </p:spTree>
    <p:extLst>
      <p:ext uri="{BB962C8B-B14F-4D97-AF65-F5344CB8AC3E}">
        <p14:creationId xmlns:p14="http://schemas.microsoft.com/office/powerpoint/2010/main" val="743364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a:t>
            </a:r>
            <a:r>
              <a:rPr lang="en-US" baseline="0" dirty="0" smtClean="0"/>
              <a:t> of the books are set before the exile, none during, three after the return to the land after </a:t>
            </a:r>
            <a:r>
              <a:rPr lang="en-US" baseline="0" smtClean="0"/>
              <a:t>the exile.</a:t>
            </a:r>
            <a:endParaRPr lang="en-US"/>
          </a:p>
        </p:txBody>
      </p:sp>
      <p:sp>
        <p:nvSpPr>
          <p:cNvPr id="4" name="Slide Number Placeholder 3"/>
          <p:cNvSpPr>
            <a:spLocks noGrp="1"/>
          </p:cNvSpPr>
          <p:nvPr>
            <p:ph type="sldNum" sz="quarter" idx="10"/>
          </p:nvPr>
        </p:nvSpPr>
        <p:spPr/>
        <p:txBody>
          <a:bodyPr/>
          <a:lstStyle/>
          <a:p>
            <a:fld id="{C8F1ED67-FF51-5845-AFA7-072480B45464}" type="slidenum">
              <a:rPr lang="en-US" smtClean="0"/>
              <a:t>16</a:t>
            </a:fld>
            <a:endParaRPr lang="en-US"/>
          </a:p>
        </p:txBody>
      </p:sp>
    </p:spTree>
    <p:extLst>
      <p:ext uri="{BB962C8B-B14F-4D97-AF65-F5344CB8AC3E}">
        <p14:creationId xmlns:p14="http://schemas.microsoft.com/office/powerpoint/2010/main" val="743364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9E047799-BF35-5B42-938E-5E7AC415760C}" type="datetime1">
              <a:rPr lang="en-US" smtClean="0"/>
              <a:t>12/1/14</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28A4AEB6-428A-214E-A9F4-A83A45715956}" type="datetime1">
              <a:rPr lang="en-US" smtClean="0"/>
              <a:t>12/1/14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442FA1DC-A32C-E247-B5D8-92A457DF30C4}" type="datetime1">
              <a:rPr lang="en-US" smtClean="0"/>
              <a:t>12/1/14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39DD7CEE-DC36-BA42-82DE-66CD0633A4AF}" type="datetime1">
              <a:rPr lang="en-US" smtClean="0"/>
              <a:t>12/1/14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A01562-A839-F842-9CB6-8B81AE7CBDD1}" type="datetime1">
              <a:rPr lang="en-US" smtClean="0"/>
              <a:t>12/1/14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B6CFA5-2414-1E4E-91AF-93515E623FB1}" type="datetime1">
              <a:rPr lang="en-US" smtClean="0"/>
              <a:t>12/1/14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1AE9F8-C470-4141-B744-8A775300BB6E}" type="datetime1">
              <a:rPr lang="en-US" smtClean="0"/>
              <a:t>12/1/14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FA792E-C66B-3E4B-BD5F-240ABFFC8772}" type="datetime1">
              <a:rPr lang="en-US" smtClean="0"/>
              <a:t>12/1/14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C94AE2-548A-624F-896B-B4FCFCCC9938}" type="datetime1">
              <a:rPr lang="en-US" smtClean="0"/>
              <a:t>12/1/14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EAE2D9-9E85-AE4D-854B-CDCB5FB063E3}" type="datetime1">
              <a:rPr lang="en-US" smtClean="0"/>
              <a:t>12/1/14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781F6D6-D681-1545-A900-73CE890A0474}" type="datetime1">
              <a:rPr lang="en-US" smtClean="0"/>
              <a:t>12/1/14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8630DD1-F0C8-694B-AEFB-CF0FEC3BD716}" type="datetime1">
              <a:rPr lang="en-US" smtClean="0"/>
              <a:t>12/1/14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54C5C447-6235-8246-BAD4-6FD6A24D83F1}" type="datetime1">
              <a:rPr lang="en-US" smtClean="0"/>
              <a:t>12/1/14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07F85AE8-1C9A-774C-B36E-53D2AC0E13C9}" type="datetime1">
              <a:rPr lang="en-US" smtClean="0"/>
              <a:t>12/1/14</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E903942B-1A8D-E14D-B146-48A802211258}" type="datetime1">
              <a:rPr lang="en-US" smtClean="0"/>
              <a:t>12/1/14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CC5DDB-B389-A242-A12A-165BA2A71D58}" type="datetime1">
              <a:rPr lang="en-US" smtClean="0"/>
              <a:t>12/1/14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8B9231-F4EA-7746-BA22-DC1A74E31F61}" type="datetime1">
              <a:rPr lang="en-US" smtClean="0"/>
              <a:t>12/1/14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95EE6994-4D8E-1049-9686-8EA49712CBA9}" type="datetime1">
              <a:rPr lang="en-US" smtClean="0"/>
              <a:t>12/1/14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E90C8E81-6318-6F4C-BF77-2397CFB0D12E}" type="datetime1">
              <a:rPr lang="en-US" smtClean="0"/>
              <a:t>12/1/14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D2C864-9362-43C7-A136-D9C41D93A96D}" type="slidenum">
              <a:rPr lang="en-US" smtClean="0"/>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AC4D7CC2-49BC-2D4C-8F96-95C5F8723EDD}" type="datetime1">
              <a:rPr lang="en-US" smtClean="0"/>
              <a:t>12/1/14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BEA7D5FE-0E42-3646-87E5-AA7C0B02CE92}" type="datetime1">
              <a:rPr lang="en-US" smtClean="0"/>
              <a:t>12/1/14</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B9D2C864-9362-43C7-A136-D9C41D93A96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hf hdr="0" ftr="0" dt="0"/>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package" Target="../embeddings/Microsoft_Word_Document1.docx"/><Relationship Id="rId5" Type="http://schemas.openxmlformats.org/officeDocument/2006/relationships/image" Target="../media/image12.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924519"/>
            <a:ext cx="6477000" cy="1462074"/>
          </a:xfrm>
        </p:spPr>
        <p:txBody>
          <a:bodyPr/>
          <a:lstStyle/>
          <a:p>
            <a:r>
              <a:rPr lang="en-US" sz="6000" dirty="0" smtClean="0"/>
              <a:t>The Story of the Old Testament</a:t>
            </a:r>
            <a:endParaRPr lang="en-US" sz="6000" dirty="0"/>
          </a:p>
        </p:txBody>
      </p:sp>
      <p:sp>
        <p:nvSpPr>
          <p:cNvPr id="3" name="Subtitle 2"/>
          <p:cNvSpPr>
            <a:spLocks noGrp="1"/>
          </p:cNvSpPr>
          <p:nvPr>
            <p:ph type="subTitle" idx="1"/>
          </p:nvPr>
        </p:nvSpPr>
        <p:spPr>
          <a:xfrm>
            <a:off x="2209800" y="4386593"/>
            <a:ext cx="6477000" cy="2471407"/>
          </a:xfrm>
        </p:spPr>
        <p:txBody>
          <a:bodyPr anchor="ctr">
            <a:normAutofit/>
          </a:bodyPr>
          <a:lstStyle/>
          <a:p>
            <a:pPr>
              <a:lnSpc>
                <a:spcPct val="80000"/>
              </a:lnSpc>
            </a:pPr>
            <a:r>
              <a:rPr lang="en-US" sz="4000" i="1" dirty="0" smtClean="0"/>
              <a:t>Session 9: </a:t>
            </a:r>
            <a:r>
              <a:rPr lang="en-US" sz="4000" i="1" dirty="0" smtClean="0"/>
              <a:t>Book </a:t>
            </a:r>
            <a:r>
              <a:rPr lang="en-US" sz="4000" i="1" dirty="0" smtClean="0"/>
              <a:t>of the </a:t>
            </a:r>
            <a:r>
              <a:rPr lang="en-US" sz="4000" i="1" dirty="0" smtClean="0"/>
              <a:t>Twelve &amp; Course Conclusion </a:t>
            </a:r>
            <a:r>
              <a:rPr lang="en-US" sz="4000" i="1" dirty="0" smtClean="0"/>
              <a:t>(Future Fulfillment)</a:t>
            </a:r>
            <a:endParaRPr lang="en-US" sz="4000" i="1" dirty="0"/>
          </a:p>
        </p:txBody>
      </p:sp>
      <p:sp>
        <p:nvSpPr>
          <p:cNvPr id="4" name="Slide Number Placeholder 3"/>
          <p:cNvSpPr>
            <a:spLocks noGrp="1"/>
          </p:cNvSpPr>
          <p:nvPr>
            <p:ph type="sldNum" sz="quarter" idx="12"/>
          </p:nvPr>
        </p:nvSpPr>
        <p:spPr/>
        <p:txBody>
          <a:bodyPr/>
          <a:lstStyle/>
          <a:p>
            <a:fld id="{B9D2C864-9362-43C7-A136-D9C41D93A96D}" type="slidenum">
              <a:rPr lang="en-US" smtClean="0"/>
              <a:t>1</a:t>
            </a:fld>
            <a:endParaRPr lang="en-US"/>
          </a:p>
        </p:txBody>
      </p:sp>
    </p:spTree>
    <p:extLst>
      <p:ext uri="{BB962C8B-B14F-4D97-AF65-F5344CB8AC3E}">
        <p14:creationId xmlns:p14="http://schemas.microsoft.com/office/powerpoint/2010/main" val="388691879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073"/>
            <a:ext cx="9144000" cy="600977"/>
          </a:xfrm>
        </p:spPr>
        <p:txBody>
          <a:bodyPr/>
          <a:lstStyle/>
          <a:p>
            <a:r>
              <a:rPr lang="en-US" sz="3800" i="1" dirty="0" smtClean="0"/>
              <a:t>The Twelve: Unique Message &amp; Role</a:t>
            </a:r>
            <a:endParaRPr lang="en-US" sz="3800" i="1" dirty="0"/>
          </a:p>
        </p:txBody>
      </p:sp>
      <p:sp>
        <p:nvSpPr>
          <p:cNvPr id="3" name="Content Placeholder 2"/>
          <p:cNvSpPr>
            <a:spLocks noGrp="1"/>
          </p:cNvSpPr>
          <p:nvPr>
            <p:ph idx="1"/>
          </p:nvPr>
        </p:nvSpPr>
        <p:spPr>
          <a:xfrm>
            <a:off x="150382" y="701886"/>
            <a:ext cx="8854062" cy="6156114"/>
          </a:xfrm>
        </p:spPr>
        <p:txBody>
          <a:bodyPr>
            <a:noAutofit/>
          </a:bodyPr>
          <a:lstStyle/>
          <a:p>
            <a:pPr lvl="0">
              <a:spcBef>
                <a:spcPts val="200"/>
              </a:spcBef>
            </a:pPr>
            <a:r>
              <a:rPr lang="en-US" sz="3200" dirty="0" smtClean="0"/>
              <a:t>Judgment of the Lord’s People (Future &amp; Past)</a:t>
            </a:r>
          </a:p>
          <a:p>
            <a:pPr lvl="1">
              <a:spcBef>
                <a:spcPts val="200"/>
              </a:spcBef>
            </a:pPr>
            <a:r>
              <a:rPr lang="en-US" sz="3200" dirty="0" smtClean="0"/>
              <a:t>One of the main problems of the Lord’s people was that they incorrectly thought the “day of the Lord” would be a day of salvation despite their rejection of the Lord</a:t>
            </a:r>
          </a:p>
          <a:p>
            <a:pPr lvl="1">
              <a:spcBef>
                <a:spcPts val="200"/>
              </a:spcBef>
            </a:pPr>
            <a:r>
              <a:rPr lang="en-US" sz="3200" dirty="0" smtClean="0"/>
              <a:t>Amos – makes this point:  “Woe to you who desire the day of the Lord! Why would you have the day of the Lord?  It is darkness, and not light . . . .” (5:18)</a:t>
            </a:r>
          </a:p>
          <a:p>
            <a:pPr lvl="1">
              <a:spcBef>
                <a:spcPts val="200"/>
              </a:spcBef>
            </a:pPr>
            <a:r>
              <a:rPr lang="en-US" sz="3200" dirty="0" smtClean="0"/>
              <a:t>Zephaniah – scope of judgment is beyond the Lord’s people: “I will utterly sweep away everything from the face of the earth . . . . </a:t>
            </a:r>
          </a:p>
        </p:txBody>
      </p:sp>
      <p:sp>
        <p:nvSpPr>
          <p:cNvPr id="4" name="Slide Number Placeholder 3"/>
          <p:cNvSpPr>
            <a:spLocks noGrp="1"/>
          </p:cNvSpPr>
          <p:nvPr>
            <p:ph type="sldNum" sz="quarter" idx="12"/>
          </p:nvPr>
        </p:nvSpPr>
        <p:spPr/>
        <p:txBody>
          <a:bodyPr/>
          <a:lstStyle/>
          <a:p>
            <a:fld id="{B9D2C864-9362-43C7-A136-D9C41D93A96D}" type="slidenum">
              <a:rPr lang="en-US" smtClean="0"/>
              <a:t>10</a:t>
            </a:fld>
            <a:endParaRPr lang="en-US" dirty="0"/>
          </a:p>
        </p:txBody>
      </p:sp>
    </p:spTree>
    <p:extLst>
      <p:ext uri="{BB962C8B-B14F-4D97-AF65-F5344CB8AC3E}">
        <p14:creationId xmlns:p14="http://schemas.microsoft.com/office/powerpoint/2010/main" val="315251580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073"/>
            <a:ext cx="9144000" cy="600977"/>
          </a:xfrm>
        </p:spPr>
        <p:txBody>
          <a:bodyPr/>
          <a:lstStyle/>
          <a:p>
            <a:r>
              <a:rPr lang="en-US" sz="3800" i="1" dirty="0" smtClean="0"/>
              <a:t>The Twelve: Unique Message &amp; Role</a:t>
            </a:r>
            <a:endParaRPr lang="en-US" sz="3800" i="1" dirty="0"/>
          </a:p>
        </p:txBody>
      </p:sp>
      <p:sp>
        <p:nvSpPr>
          <p:cNvPr id="3" name="Content Placeholder 2"/>
          <p:cNvSpPr>
            <a:spLocks noGrp="1"/>
          </p:cNvSpPr>
          <p:nvPr>
            <p:ph idx="1"/>
          </p:nvPr>
        </p:nvSpPr>
        <p:spPr>
          <a:xfrm>
            <a:off x="150382" y="701886"/>
            <a:ext cx="8854062" cy="6156114"/>
          </a:xfrm>
        </p:spPr>
        <p:txBody>
          <a:bodyPr>
            <a:noAutofit/>
          </a:bodyPr>
          <a:lstStyle/>
          <a:p>
            <a:pPr lvl="0">
              <a:spcBef>
                <a:spcPts val="200"/>
              </a:spcBef>
            </a:pPr>
            <a:r>
              <a:rPr lang="en-US" sz="3200" dirty="0" smtClean="0"/>
              <a:t>Judgment of the Lord’s People (Future &amp; Past)</a:t>
            </a:r>
          </a:p>
          <a:p>
            <a:pPr lvl="1">
              <a:spcBef>
                <a:spcPts val="200"/>
              </a:spcBef>
            </a:pPr>
            <a:r>
              <a:rPr lang="en-US" sz="3200" dirty="0" smtClean="0"/>
              <a:t>I</a:t>
            </a:r>
            <a:r>
              <a:rPr lang="en-US" sz="3200" dirty="0"/>
              <a:t> </a:t>
            </a:r>
            <a:r>
              <a:rPr lang="en-US" sz="3200" dirty="0" smtClean="0"/>
              <a:t>will sweep away man and beast; I will sweep away the birds of the heavens and fish of the sea . . . .” (1:2-3)</a:t>
            </a:r>
          </a:p>
          <a:p>
            <a:pPr lvl="1">
              <a:spcBef>
                <a:spcPts val="200"/>
              </a:spcBef>
            </a:pPr>
            <a:r>
              <a:rPr lang="en-US" sz="3200" dirty="0" smtClean="0"/>
              <a:t>Haggai – judgment continues after return from exile (fulfillment has not yet come in its fullness)</a:t>
            </a:r>
          </a:p>
          <a:p>
            <a:pPr lvl="2">
              <a:spcBef>
                <a:spcPts val="200"/>
              </a:spcBef>
            </a:pPr>
            <a:r>
              <a:rPr lang="en-US" sz="3000" dirty="0" smtClean="0"/>
              <a:t> The people are not walking in the fear of the Lord (placing him as supreme) because they care about the building of own dwellings more than the Temple</a:t>
            </a:r>
          </a:p>
          <a:p>
            <a:pPr lvl="2">
              <a:spcBef>
                <a:spcPts val="200"/>
              </a:spcBef>
            </a:pPr>
            <a:r>
              <a:rPr lang="en-US" sz="3000" dirty="0" smtClean="0"/>
              <a:t>As a result, they experience covenant curses (1:6-11)</a:t>
            </a:r>
          </a:p>
        </p:txBody>
      </p:sp>
      <p:sp>
        <p:nvSpPr>
          <p:cNvPr id="4" name="Slide Number Placeholder 3"/>
          <p:cNvSpPr>
            <a:spLocks noGrp="1"/>
          </p:cNvSpPr>
          <p:nvPr>
            <p:ph type="sldNum" sz="quarter" idx="12"/>
          </p:nvPr>
        </p:nvSpPr>
        <p:spPr/>
        <p:txBody>
          <a:bodyPr/>
          <a:lstStyle/>
          <a:p>
            <a:fld id="{B9D2C864-9362-43C7-A136-D9C41D93A96D}" type="slidenum">
              <a:rPr lang="en-US" smtClean="0"/>
              <a:t>11</a:t>
            </a:fld>
            <a:endParaRPr lang="en-US" dirty="0"/>
          </a:p>
        </p:txBody>
      </p:sp>
    </p:spTree>
    <p:extLst>
      <p:ext uri="{BB962C8B-B14F-4D97-AF65-F5344CB8AC3E}">
        <p14:creationId xmlns:p14="http://schemas.microsoft.com/office/powerpoint/2010/main" val="320163129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073"/>
            <a:ext cx="9144000" cy="600977"/>
          </a:xfrm>
        </p:spPr>
        <p:txBody>
          <a:bodyPr/>
          <a:lstStyle/>
          <a:p>
            <a:r>
              <a:rPr lang="en-US" sz="3800" i="1" dirty="0" smtClean="0"/>
              <a:t>The Twelve: Unique Message &amp; Role</a:t>
            </a:r>
            <a:endParaRPr lang="en-US" sz="3800" i="1" dirty="0"/>
          </a:p>
        </p:txBody>
      </p:sp>
      <p:sp>
        <p:nvSpPr>
          <p:cNvPr id="3" name="Content Placeholder 2"/>
          <p:cNvSpPr>
            <a:spLocks noGrp="1"/>
          </p:cNvSpPr>
          <p:nvPr>
            <p:ph idx="1"/>
          </p:nvPr>
        </p:nvSpPr>
        <p:spPr>
          <a:xfrm>
            <a:off x="150382" y="701886"/>
            <a:ext cx="8854062" cy="6156114"/>
          </a:xfrm>
        </p:spPr>
        <p:txBody>
          <a:bodyPr>
            <a:noAutofit/>
          </a:bodyPr>
          <a:lstStyle/>
          <a:p>
            <a:pPr lvl="0">
              <a:spcBef>
                <a:spcPts val="200"/>
              </a:spcBef>
            </a:pPr>
            <a:r>
              <a:rPr lang="en-US" sz="3200" dirty="0" smtClean="0"/>
              <a:t>Promise of Salvation for the Lord’s People</a:t>
            </a:r>
          </a:p>
          <a:p>
            <a:pPr lvl="1">
              <a:spcBef>
                <a:spcPts val="200"/>
              </a:spcBef>
            </a:pPr>
            <a:r>
              <a:rPr lang="en-US" sz="3200" dirty="0" smtClean="0"/>
              <a:t>The “day of the Lord” will also be a day of salvation for those who return to him, seek him, and find refuge in him</a:t>
            </a:r>
          </a:p>
          <a:p>
            <a:pPr lvl="1">
              <a:spcBef>
                <a:spcPts val="200"/>
              </a:spcBef>
            </a:pPr>
            <a:r>
              <a:rPr lang="en-US" sz="3200" dirty="0" smtClean="0"/>
              <a:t>The people are called upon to “return” to the Lord 19 times and to “seek” the Lord 10 times in The Twelve</a:t>
            </a:r>
          </a:p>
          <a:p>
            <a:pPr lvl="1">
              <a:spcBef>
                <a:spcPts val="200"/>
              </a:spcBef>
            </a:pPr>
            <a:r>
              <a:rPr lang="en-US" sz="3200" dirty="0" smtClean="0"/>
              <a:t>Hosea – the Lord will “allure” his people and betroth them to himself “in righteousness and in justice, in steadfast love and in mercy.  I will betroth you to me in faithfulness.  And you shall know the Lord.” (2:14, 19-20)</a:t>
            </a:r>
            <a:endParaRPr lang="en-US" sz="3000" dirty="0" smtClean="0"/>
          </a:p>
        </p:txBody>
      </p:sp>
      <p:sp>
        <p:nvSpPr>
          <p:cNvPr id="4" name="Slide Number Placeholder 3"/>
          <p:cNvSpPr>
            <a:spLocks noGrp="1"/>
          </p:cNvSpPr>
          <p:nvPr>
            <p:ph type="sldNum" sz="quarter" idx="12"/>
          </p:nvPr>
        </p:nvSpPr>
        <p:spPr/>
        <p:txBody>
          <a:bodyPr/>
          <a:lstStyle/>
          <a:p>
            <a:fld id="{B9D2C864-9362-43C7-A136-D9C41D93A96D}" type="slidenum">
              <a:rPr lang="en-US" smtClean="0"/>
              <a:t>12</a:t>
            </a:fld>
            <a:endParaRPr lang="en-US" dirty="0"/>
          </a:p>
        </p:txBody>
      </p:sp>
    </p:spTree>
    <p:extLst>
      <p:ext uri="{BB962C8B-B14F-4D97-AF65-F5344CB8AC3E}">
        <p14:creationId xmlns:p14="http://schemas.microsoft.com/office/powerpoint/2010/main" val="218615795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073"/>
            <a:ext cx="9144000" cy="600977"/>
          </a:xfrm>
        </p:spPr>
        <p:txBody>
          <a:bodyPr/>
          <a:lstStyle/>
          <a:p>
            <a:r>
              <a:rPr lang="en-US" sz="3800" i="1" dirty="0" smtClean="0"/>
              <a:t>The Twelve: Unique Message &amp; Role</a:t>
            </a:r>
            <a:endParaRPr lang="en-US" sz="3800" i="1" dirty="0"/>
          </a:p>
        </p:txBody>
      </p:sp>
      <p:sp>
        <p:nvSpPr>
          <p:cNvPr id="3" name="Content Placeholder 2"/>
          <p:cNvSpPr>
            <a:spLocks noGrp="1"/>
          </p:cNvSpPr>
          <p:nvPr>
            <p:ph idx="1"/>
          </p:nvPr>
        </p:nvSpPr>
        <p:spPr>
          <a:xfrm>
            <a:off x="150382" y="701886"/>
            <a:ext cx="8854062" cy="6156114"/>
          </a:xfrm>
        </p:spPr>
        <p:txBody>
          <a:bodyPr>
            <a:noAutofit/>
          </a:bodyPr>
          <a:lstStyle/>
          <a:p>
            <a:pPr lvl="0">
              <a:spcBef>
                <a:spcPts val="200"/>
              </a:spcBef>
            </a:pPr>
            <a:r>
              <a:rPr lang="en-US" sz="3200" dirty="0" smtClean="0"/>
              <a:t>Promise of Salvation for the Lord’s People</a:t>
            </a:r>
          </a:p>
          <a:p>
            <a:pPr lvl="1">
              <a:spcBef>
                <a:spcPts val="200"/>
              </a:spcBef>
            </a:pPr>
            <a:r>
              <a:rPr lang="en-US" sz="3200" dirty="0" smtClean="0"/>
              <a:t>Joel – speaks of a great time of restoration: “I will restore to you the years that the swarming locust has eaten . . . . You shall eat in plenty and be satisfied, and praise the name of the Lord your God, who has dealt wondrously with you.  And my people shall never again be put to shame.  You shall know that I am in the midst of Israel, and that I am the Lord your God and there is none else.  And my people shall never again be put to shame.” (2:25-27)</a:t>
            </a:r>
            <a:endParaRPr lang="en-US" sz="3000" dirty="0" smtClean="0"/>
          </a:p>
        </p:txBody>
      </p:sp>
      <p:sp>
        <p:nvSpPr>
          <p:cNvPr id="4" name="Slide Number Placeholder 3"/>
          <p:cNvSpPr>
            <a:spLocks noGrp="1"/>
          </p:cNvSpPr>
          <p:nvPr>
            <p:ph type="sldNum" sz="quarter" idx="12"/>
          </p:nvPr>
        </p:nvSpPr>
        <p:spPr/>
        <p:txBody>
          <a:bodyPr/>
          <a:lstStyle/>
          <a:p>
            <a:fld id="{B9D2C864-9362-43C7-A136-D9C41D93A96D}" type="slidenum">
              <a:rPr lang="en-US" smtClean="0"/>
              <a:t>13</a:t>
            </a:fld>
            <a:endParaRPr lang="en-US" dirty="0"/>
          </a:p>
        </p:txBody>
      </p:sp>
    </p:spTree>
    <p:extLst>
      <p:ext uri="{BB962C8B-B14F-4D97-AF65-F5344CB8AC3E}">
        <p14:creationId xmlns:p14="http://schemas.microsoft.com/office/powerpoint/2010/main" val="304204793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073"/>
            <a:ext cx="9144000" cy="600977"/>
          </a:xfrm>
        </p:spPr>
        <p:txBody>
          <a:bodyPr/>
          <a:lstStyle/>
          <a:p>
            <a:r>
              <a:rPr lang="en-US" sz="3800" i="1" dirty="0" smtClean="0"/>
              <a:t>The Twelve: Unique Message &amp; Role</a:t>
            </a:r>
            <a:endParaRPr lang="en-US" sz="3800" i="1" dirty="0"/>
          </a:p>
        </p:txBody>
      </p:sp>
      <p:sp>
        <p:nvSpPr>
          <p:cNvPr id="3" name="Content Placeholder 2"/>
          <p:cNvSpPr>
            <a:spLocks noGrp="1"/>
          </p:cNvSpPr>
          <p:nvPr>
            <p:ph idx="1"/>
          </p:nvPr>
        </p:nvSpPr>
        <p:spPr>
          <a:xfrm>
            <a:off x="150382" y="701886"/>
            <a:ext cx="8854062" cy="6156114"/>
          </a:xfrm>
        </p:spPr>
        <p:txBody>
          <a:bodyPr>
            <a:noAutofit/>
          </a:bodyPr>
          <a:lstStyle/>
          <a:p>
            <a:pPr lvl="0">
              <a:spcBef>
                <a:spcPts val="200"/>
              </a:spcBef>
            </a:pPr>
            <a:r>
              <a:rPr lang="en-US" sz="3200" dirty="0" smtClean="0"/>
              <a:t>Promise of Salvation for the Lord’s People</a:t>
            </a:r>
          </a:p>
          <a:p>
            <a:pPr lvl="1">
              <a:spcBef>
                <a:spcPts val="200"/>
              </a:spcBef>
            </a:pPr>
            <a:r>
              <a:rPr lang="en-US" sz="3200" dirty="0" smtClean="0"/>
              <a:t>Joel – like Ezekiel emphasizes the role of the Holy Spirit in the coming salvation:  “And it shall come to pass afterward, that I will pour out my Spirit on all flesh . . . . And it shall come to pass that everyone who calls on the name of the Lord shall be saved.” (2:28-32)</a:t>
            </a:r>
          </a:p>
          <a:p>
            <a:pPr lvl="1">
              <a:spcBef>
                <a:spcPts val="200"/>
              </a:spcBef>
            </a:pPr>
            <a:r>
              <a:rPr lang="en-US" sz="3200" dirty="0" smtClean="0"/>
              <a:t>Peter quotes this passage in Acts 2 after Pentecost</a:t>
            </a:r>
          </a:p>
          <a:p>
            <a:pPr lvl="1">
              <a:spcBef>
                <a:spcPts val="200"/>
              </a:spcBef>
            </a:pPr>
            <a:r>
              <a:rPr lang="en-US" sz="3200" dirty="0" smtClean="0"/>
              <a:t>Amos &amp; Micah – points to the coming Davidic King that will bring about the coming salvation (Amos 9:11-12; Micah 5:2-5)</a:t>
            </a:r>
            <a:endParaRPr lang="en-US" sz="3000" dirty="0" smtClean="0"/>
          </a:p>
        </p:txBody>
      </p:sp>
      <p:sp>
        <p:nvSpPr>
          <p:cNvPr id="4" name="Slide Number Placeholder 3"/>
          <p:cNvSpPr>
            <a:spLocks noGrp="1"/>
          </p:cNvSpPr>
          <p:nvPr>
            <p:ph type="sldNum" sz="quarter" idx="12"/>
          </p:nvPr>
        </p:nvSpPr>
        <p:spPr/>
        <p:txBody>
          <a:bodyPr/>
          <a:lstStyle/>
          <a:p>
            <a:fld id="{B9D2C864-9362-43C7-A136-D9C41D93A96D}" type="slidenum">
              <a:rPr lang="en-US" smtClean="0"/>
              <a:t>14</a:t>
            </a:fld>
            <a:endParaRPr lang="en-US" dirty="0"/>
          </a:p>
        </p:txBody>
      </p:sp>
    </p:spTree>
    <p:extLst>
      <p:ext uri="{BB962C8B-B14F-4D97-AF65-F5344CB8AC3E}">
        <p14:creationId xmlns:p14="http://schemas.microsoft.com/office/powerpoint/2010/main" val="225865536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073"/>
            <a:ext cx="9144000" cy="600977"/>
          </a:xfrm>
        </p:spPr>
        <p:txBody>
          <a:bodyPr/>
          <a:lstStyle/>
          <a:p>
            <a:r>
              <a:rPr lang="en-US" sz="3800" i="1" dirty="0" smtClean="0"/>
              <a:t>The Twelve: Unique Message &amp; Role</a:t>
            </a:r>
            <a:endParaRPr lang="en-US" sz="3800" i="1" dirty="0"/>
          </a:p>
        </p:txBody>
      </p:sp>
      <p:sp>
        <p:nvSpPr>
          <p:cNvPr id="3" name="Content Placeholder 2"/>
          <p:cNvSpPr>
            <a:spLocks noGrp="1"/>
          </p:cNvSpPr>
          <p:nvPr>
            <p:ph idx="1"/>
          </p:nvPr>
        </p:nvSpPr>
        <p:spPr>
          <a:xfrm>
            <a:off x="150382" y="701886"/>
            <a:ext cx="8854062" cy="6156114"/>
          </a:xfrm>
        </p:spPr>
        <p:txBody>
          <a:bodyPr>
            <a:noAutofit/>
          </a:bodyPr>
          <a:lstStyle/>
          <a:p>
            <a:pPr lvl="0">
              <a:spcBef>
                <a:spcPts val="200"/>
              </a:spcBef>
            </a:pPr>
            <a:r>
              <a:rPr lang="en-US" sz="3200" dirty="0" smtClean="0"/>
              <a:t>Promise of Salvation for the Lord’s People</a:t>
            </a:r>
          </a:p>
          <a:p>
            <a:pPr lvl="1">
              <a:spcBef>
                <a:spcPts val="200"/>
              </a:spcBef>
            </a:pPr>
            <a:r>
              <a:rPr lang="en-US" sz="3200" dirty="0" smtClean="0"/>
              <a:t>Amos also paints a beautiful picture of the coming kingdom - “Mountains shall drip sweet wine, and all the hills shall flow with it.  I will restore the fortunes of my people Israel, and they shall rebuild the ruined cities and inhabit them; they shall plant vineyards and drink their wine, and they shall make gardens and eat their fruit.  I will plant them on their land, and they shall never again be uprooted out of the land that I have given them.” (9:13-15)</a:t>
            </a:r>
            <a:endParaRPr lang="en-US" sz="3000" dirty="0" smtClean="0"/>
          </a:p>
        </p:txBody>
      </p:sp>
      <p:sp>
        <p:nvSpPr>
          <p:cNvPr id="4" name="Slide Number Placeholder 3"/>
          <p:cNvSpPr>
            <a:spLocks noGrp="1"/>
          </p:cNvSpPr>
          <p:nvPr>
            <p:ph type="sldNum" sz="quarter" idx="12"/>
          </p:nvPr>
        </p:nvSpPr>
        <p:spPr/>
        <p:txBody>
          <a:bodyPr/>
          <a:lstStyle/>
          <a:p>
            <a:fld id="{B9D2C864-9362-43C7-A136-D9C41D93A96D}" type="slidenum">
              <a:rPr lang="en-US" smtClean="0"/>
              <a:t>15</a:t>
            </a:fld>
            <a:endParaRPr lang="en-US" dirty="0"/>
          </a:p>
        </p:txBody>
      </p:sp>
    </p:spTree>
    <p:extLst>
      <p:ext uri="{BB962C8B-B14F-4D97-AF65-F5344CB8AC3E}">
        <p14:creationId xmlns:p14="http://schemas.microsoft.com/office/powerpoint/2010/main" val="10076772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073"/>
            <a:ext cx="9144000" cy="600977"/>
          </a:xfrm>
        </p:spPr>
        <p:txBody>
          <a:bodyPr/>
          <a:lstStyle/>
          <a:p>
            <a:r>
              <a:rPr lang="en-US" sz="3800" i="1" dirty="0" smtClean="0"/>
              <a:t>The Twelve: Unique Message &amp; Role</a:t>
            </a:r>
            <a:endParaRPr lang="en-US" sz="3800" i="1" dirty="0"/>
          </a:p>
        </p:txBody>
      </p:sp>
      <p:sp>
        <p:nvSpPr>
          <p:cNvPr id="3" name="Content Placeholder 2"/>
          <p:cNvSpPr>
            <a:spLocks noGrp="1"/>
          </p:cNvSpPr>
          <p:nvPr>
            <p:ph idx="1"/>
          </p:nvPr>
        </p:nvSpPr>
        <p:spPr>
          <a:xfrm>
            <a:off x="150382" y="701886"/>
            <a:ext cx="8854062" cy="6156114"/>
          </a:xfrm>
        </p:spPr>
        <p:txBody>
          <a:bodyPr>
            <a:noAutofit/>
          </a:bodyPr>
          <a:lstStyle/>
          <a:p>
            <a:pPr lvl="0">
              <a:spcBef>
                <a:spcPts val="200"/>
              </a:spcBef>
            </a:pPr>
            <a:r>
              <a:rPr lang="en-US" sz="3200" dirty="0" smtClean="0"/>
              <a:t>Promise of Salvation for the Lord’s People</a:t>
            </a:r>
          </a:p>
          <a:p>
            <a:pPr lvl="1">
              <a:spcBef>
                <a:spcPts val="200"/>
              </a:spcBef>
            </a:pPr>
            <a:r>
              <a:rPr lang="en-US" sz="3200" dirty="0" smtClean="0"/>
              <a:t>Micah also points to the Suffering Servant:  </a:t>
            </a:r>
            <a:r>
              <a:rPr lang="en-US" sz="3200" dirty="0"/>
              <a:t>“Who is a God like you, pardoning iniquity and passing over transgression for the remnant of his inheritance?  He does not retain his anger forever, because he delights in steadfast love.  He will again have compassion on us; he will tread our iniquities underfoot.  You will cast all our sins into the depths of the sea.  You will show faithfulness to Jacob and steadfast love to Abraham, as you have sworn to our fathers from the days of old.” </a:t>
            </a:r>
            <a:r>
              <a:rPr lang="en-US" sz="3200" dirty="0" smtClean="0"/>
              <a:t>(7:18-20)</a:t>
            </a:r>
            <a:endParaRPr lang="en-US" sz="3000" dirty="0" smtClean="0"/>
          </a:p>
        </p:txBody>
      </p:sp>
      <p:sp>
        <p:nvSpPr>
          <p:cNvPr id="4" name="Slide Number Placeholder 3"/>
          <p:cNvSpPr>
            <a:spLocks noGrp="1"/>
          </p:cNvSpPr>
          <p:nvPr>
            <p:ph type="sldNum" sz="quarter" idx="12"/>
          </p:nvPr>
        </p:nvSpPr>
        <p:spPr/>
        <p:txBody>
          <a:bodyPr/>
          <a:lstStyle/>
          <a:p>
            <a:fld id="{B9D2C864-9362-43C7-A136-D9C41D93A96D}" type="slidenum">
              <a:rPr lang="en-US" smtClean="0"/>
              <a:t>16</a:t>
            </a:fld>
            <a:endParaRPr lang="en-US" dirty="0"/>
          </a:p>
        </p:txBody>
      </p:sp>
    </p:spTree>
    <p:extLst>
      <p:ext uri="{BB962C8B-B14F-4D97-AF65-F5344CB8AC3E}">
        <p14:creationId xmlns:p14="http://schemas.microsoft.com/office/powerpoint/2010/main" val="180019973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073"/>
            <a:ext cx="9144000" cy="600977"/>
          </a:xfrm>
        </p:spPr>
        <p:txBody>
          <a:bodyPr/>
          <a:lstStyle/>
          <a:p>
            <a:r>
              <a:rPr lang="en-US" sz="3800" i="1" dirty="0" smtClean="0"/>
              <a:t>The Twelve: Unique Message &amp; Role</a:t>
            </a:r>
            <a:endParaRPr lang="en-US" sz="3800" i="1" dirty="0"/>
          </a:p>
        </p:txBody>
      </p:sp>
      <p:sp>
        <p:nvSpPr>
          <p:cNvPr id="3" name="Content Placeholder 2"/>
          <p:cNvSpPr>
            <a:spLocks noGrp="1"/>
          </p:cNvSpPr>
          <p:nvPr>
            <p:ph idx="1"/>
          </p:nvPr>
        </p:nvSpPr>
        <p:spPr>
          <a:xfrm>
            <a:off x="150382" y="701886"/>
            <a:ext cx="8854062" cy="6156114"/>
          </a:xfrm>
        </p:spPr>
        <p:txBody>
          <a:bodyPr>
            <a:noAutofit/>
          </a:bodyPr>
          <a:lstStyle/>
          <a:p>
            <a:pPr lvl="0">
              <a:spcBef>
                <a:spcPts val="200"/>
              </a:spcBef>
            </a:pPr>
            <a:r>
              <a:rPr lang="en-US" sz="3200" dirty="0" smtClean="0"/>
              <a:t>Promise of Salvation for the Lord’s People</a:t>
            </a:r>
          </a:p>
          <a:p>
            <a:pPr lvl="1">
              <a:spcBef>
                <a:spcPts val="200"/>
              </a:spcBef>
            </a:pPr>
            <a:r>
              <a:rPr lang="en-US" sz="3200" dirty="0" smtClean="0"/>
              <a:t>Zechariah also powerfully points to the Suffering Servant:  “I will pour out on the house of David and the inhabitants of Jerusalem a spirit of grace and pleas for mercy, so that, when they look on me, on him they have pierced, they shall mourn for him.” (12:10)</a:t>
            </a:r>
          </a:p>
          <a:p>
            <a:pPr lvl="1">
              <a:spcBef>
                <a:spcPts val="200"/>
              </a:spcBef>
            </a:pPr>
            <a:r>
              <a:rPr lang="en-US" sz="3200" dirty="0" smtClean="0"/>
              <a:t>The gospel of John makes it clear this verse speaks of Jesus, who was pierced (John 19:37)</a:t>
            </a:r>
          </a:p>
          <a:p>
            <a:pPr lvl="1">
              <a:spcBef>
                <a:spcPts val="200"/>
              </a:spcBef>
            </a:pPr>
            <a:r>
              <a:rPr lang="en-US" sz="3200" dirty="0" smtClean="0"/>
              <a:t>“On that day there shall be a fountain opened for the house of David and the inhabitants of Jerusalem, to cleanse them from sin . . . .” (13:1)</a:t>
            </a:r>
            <a:endParaRPr lang="en-US" sz="3000" dirty="0" smtClean="0"/>
          </a:p>
        </p:txBody>
      </p:sp>
      <p:sp>
        <p:nvSpPr>
          <p:cNvPr id="4" name="Slide Number Placeholder 3"/>
          <p:cNvSpPr>
            <a:spLocks noGrp="1"/>
          </p:cNvSpPr>
          <p:nvPr>
            <p:ph type="sldNum" sz="quarter" idx="12"/>
          </p:nvPr>
        </p:nvSpPr>
        <p:spPr/>
        <p:txBody>
          <a:bodyPr/>
          <a:lstStyle/>
          <a:p>
            <a:fld id="{B9D2C864-9362-43C7-A136-D9C41D93A96D}" type="slidenum">
              <a:rPr lang="en-US" smtClean="0"/>
              <a:t>17</a:t>
            </a:fld>
            <a:endParaRPr lang="en-US" dirty="0"/>
          </a:p>
        </p:txBody>
      </p:sp>
    </p:spTree>
    <p:extLst>
      <p:ext uri="{BB962C8B-B14F-4D97-AF65-F5344CB8AC3E}">
        <p14:creationId xmlns:p14="http://schemas.microsoft.com/office/powerpoint/2010/main" val="39389056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073"/>
            <a:ext cx="9144000" cy="600977"/>
          </a:xfrm>
        </p:spPr>
        <p:txBody>
          <a:bodyPr/>
          <a:lstStyle/>
          <a:p>
            <a:r>
              <a:rPr lang="en-US" sz="3800" i="1" dirty="0" smtClean="0"/>
              <a:t>The Twelve: Unique Message &amp; Role</a:t>
            </a:r>
            <a:endParaRPr lang="en-US" sz="3800" i="1" dirty="0"/>
          </a:p>
        </p:txBody>
      </p:sp>
      <p:sp>
        <p:nvSpPr>
          <p:cNvPr id="3" name="Content Placeholder 2"/>
          <p:cNvSpPr>
            <a:spLocks noGrp="1"/>
          </p:cNvSpPr>
          <p:nvPr>
            <p:ph idx="1"/>
          </p:nvPr>
        </p:nvSpPr>
        <p:spPr>
          <a:xfrm>
            <a:off x="150382" y="701886"/>
            <a:ext cx="8854062" cy="6156114"/>
          </a:xfrm>
        </p:spPr>
        <p:txBody>
          <a:bodyPr>
            <a:noAutofit/>
          </a:bodyPr>
          <a:lstStyle/>
          <a:p>
            <a:pPr lvl="0">
              <a:spcBef>
                <a:spcPts val="200"/>
              </a:spcBef>
            </a:pPr>
            <a:r>
              <a:rPr lang="en-US" sz="3200" dirty="0" smtClean="0"/>
              <a:t>Promise of Salvation for the Lord’s People</a:t>
            </a:r>
          </a:p>
          <a:p>
            <a:pPr lvl="1">
              <a:spcBef>
                <a:spcPts val="200"/>
              </a:spcBef>
            </a:pPr>
            <a:r>
              <a:rPr lang="en-US" sz="3200" dirty="0" smtClean="0"/>
              <a:t>Zephaniah points to the worldwide scope of the coming salvation – “For at that time I will change the speech of the peoples to a pure speech, that all of them may call upon the name of the Lord and serve him with one accord.  From beyond the rivers of Cush my worshipers . . . shall bring my offering.” (3:9-10)</a:t>
            </a:r>
          </a:p>
          <a:p>
            <a:pPr lvl="1">
              <a:spcBef>
                <a:spcPts val="200"/>
              </a:spcBef>
            </a:pPr>
            <a:r>
              <a:rPr lang="en-US" sz="3200" dirty="0" smtClean="0"/>
              <a:t>Jonah also points to the worldwide scope of the coming salvation with the repentance of Nineveh</a:t>
            </a:r>
            <a:endParaRPr lang="en-US" sz="3000" dirty="0" smtClean="0"/>
          </a:p>
        </p:txBody>
      </p:sp>
      <p:sp>
        <p:nvSpPr>
          <p:cNvPr id="4" name="Slide Number Placeholder 3"/>
          <p:cNvSpPr>
            <a:spLocks noGrp="1"/>
          </p:cNvSpPr>
          <p:nvPr>
            <p:ph type="sldNum" sz="quarter" idx="12"/>
          </p:nvPr>
        </p:nvSpPr>
        <p:spPr/>
        <p:txBody>
          <a:bodyPr/>
          <a:lstStyle/>
          <a:p>
            <a:fld id="{B9D2C864-9362-43C7-A136-D9C41D93A96D}" type="slidenum">
              <a:rPr lang="en-US" smtClean="0"/>
              <a:t>18</a:t>
            </a:fld>
            <a:endParaRPr lang="en-US" dirty="0"/>
          </a:p>
        </p:txBody>
      </p:sp>
    </p:spTree>
    <p:extLst>
      <p:ext uri="{BB962C8B-B14F-4D97-AF65-F5344CB8AC3E}">
        <p14:creationId xmlns:p14="http://schemas.microsoft.com/office/powerpoint/2010/main" val="9980517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073"/>
            <a:ext cx="9144000" cy="600977"/>
          </a:xfrm>
        </p:spPr>
        <p:txBody>
          <a:bodyPr/>
          <a:lstStyle/>
          <a:p>
            <a:r>
              <a:rPr lang="en-US" sz="3800" i="1" dirty="0" smtClean="0"/>
              <a:t>The Twelve: Unique Way Point to Jesus</a:t>
            </a:r>
            <a:endParaRPr lang="en-US" sz="3800" i="1" dirty="0"/>
          </a:p>
        </p:txBody>
      </p:sp>
      <p:sp>
        <p:nvSpPr>
          <p:cNvPr id="3" name="Content Placeholder 2"/>
          <p:cNvSpPr>
            <a:spLocks noGrp="1"/>
          </p:cNvSpPr>
          <p:nvPr>
            <p:ph idx="1"/>
          </p:nvPr>
        </p:nvSpPr>
        <p:spPr>
          <a:xfrm>
            <a:off x="150382" y="701886"/>
            <a:ext cx="8854062" cy="6156114"/>
          </a:xfrm>
        </p:spPr>
        <p:txBody>
          <a:bodyPr>
            <a:noAutofit/>
          </a:bodyPr>
          <a:lstStyle/>
          <a:p>
            <a:pPr lvl="0">
              <a:spcBef>
                <a:spcPts val="800"/>
              </a:spcBef>
            </a:pPr>
            <a:r>
              <a:rPr lang="en-US" sz="3200" dirty="0" smtClean="0"/>
              <a:t>Jesus, the promised Davidic King, brings about the coming salvation</a:t>
            </a:r>
          </a:p>
          <a:p>
            <a:pPr lvl="0">
              <a:spcBef>
                <a:spcPts val="800"/>
              </a:spcBef>
            </a:pPr>
            <a:r>
              <a:rPr lang="en-US" sz="3200" dirty="0" smtClean="0"/>
              <a:t>Jesus, the Suffering Servant, brings about the coming salvation</a:t>
            </a:r>
          </a:p>
          <a:p>
            <a:pPr lvl="0">
              <a:spcBef>
                <a:spcPts val="800"/>
              </a:spcBef>
            </a:pPr>
            <a:r>
              <a:rPr lang="en-US" sz="3200" dirty="0" smtClean="0"/>
              <a:t>The salvation brought about by the Davidic King and Suffering Servant, Jesus, is for those from every peoples who respond to the Lord in repentance and faith</a:t>
            </a:r>
          </a:p>
          <a:p>
            <a:pPr lvl="0">
              <a:spcBef>
                <a:spcPts val="800"/>
              </a:spcBef>
            </a:pPr>
            <a:r>
              <a:rPr lang="en-US" sz="3200" dirty="0" smtClean="0"/>
              <a:t>Jesus, as the mediator of the New Covenant, brings about the New Creation</a:t>
            </a:r>
            <a:endParaRPr lang="en-US" sz="3400" dirty="0" smtClean="0"/>
          </a:p>
        </p:txBody>
      </p:sp>
      <p:sp>
        <p:nvSpPr>
          <p:cNvPr id="4" name="Slide Number Placeholder 3"/>
          <p:cNvSpPr>
            <a:spLocks noGrp="1"/>
          </p:cNvSpPr>
          <p:nvPr>
            <p:ph type="sldNum" sz="quarter" idx="12"/>
          </p:nvPr>
        </p:nvSpPr>
        <p:spPr/>
        <p:txBody>
          <a:bodyPr/>
          <a:lstStyle/>
          <a:p>
            <a:fld id="{B9D2C864-9362-43C7-A136-D9C41D93A96D}" type="slidenum">
              <a:rPr lang="en-US" smtClean="0"/>
              <a:t>19</a:t>
            </a:fld>
            <a:endParaRPr lang="en-US" dirty="0"/>
          </a:p>
        </p:txBody>
      </p:sp>
    </p:spTree>
    <p:extLst>
      <p:ext uri="{BB962C8B-B14F-4D97-AF65-F5344CB8AC3E}">
        <p14:creationId xmlns:p14="http://schemas.microsoft.com/office/powerpoint/2010/main" val="346063717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073"/>
            <a:ext cx="9144000" cy="600977"/>
          </a:xfrm>
        </p:spPr>
        <p:txBody>
          <a:bodyPr/>
          <a:lstStyle/>
          <a:p>
            <a:r>
              <a:rPr lang="en-US" sz="3800" i="1" dirty="0" smtClean="0"/>
              <a:t>Introduction to the Prophets</a:t>
            </a:r>
            <a:endParaRPr lang="en-US" sz="3800" i="1" dirty="0"/>
          </a:p>
        </p:txBody>
      </p:sp>
      <p:sp>
        <p:nvSpPr>
          <p:cNvPr id="3" name="Content Placeholder 2"/>
          <p:cNvSpPr>
            <a:spLocks noGrp="1"/>
          </p:cNvSpPr>
          <p:nvPr>
            <p:ph idx="1"/>
          </p:nvPr>
        </p:nvSpPr>
        <p:spPr>
          <a:xfrm>
            <a:off x="150382" y="701886"/>
            <a:ext cx="8854062" cy="6156114"/>
          </a:xfrm>
        </p:spPr>
        <p:txBody>
          <a:bodyPr>
            <a:noAutofit/>
          </a:bodyPr>
          <a:lstStyle/>
          <a:p>
            <a:pPr>
              <a:spcBef>
                <a:spcPts val="800"/>
              </a:spcBef>
            </a:pPr>
            <a:r>
              <a:rPr lang="en-US" sz="3400" dirty="0" smtClean="0"/>
              <a:t>General Placement of Prophets in Storyline of Old Testament</a:t>
            </a:r>
          </a:p>
          <a:p>
            <a:pPr lvl="1">
              <a:spcBef>
                <a:spcPts val="800"/>
              </a:spcBef>
            </a:pPr>
            <a:r>
              <a:rPr lang="en-US" sz="3200" dirty="0" smtClean="0"/>
              <a:t>After the division and during decline and exile</a:t>
            </a:r>
          </a:p>
          <a:p>
            <a:pPr lvl="1">
              <a:spcBef>
                <a:spcPts val="800"/>
              </a:spcBef>
            </a:pPr>
            <a:r>
              <a:rPr lang="en-US" sz="3200" dirty="0" smtClean="0"/>
              <a:t>Three prophets are “post-exilic” (Haggai, Zechariah, and Malachi)</a:t>
            </a:r>
          </a:p>
          <a:p>
            <a:pPr>
              <a:spcBef>
                <a:spcPts val="800"/>
              </a:spcBef>
            </a:pPr>
            <a:r>
              <a:rPr lang="en-US" sz="3400" dirty="0" smtClean="0"/>
              <a:t>General Message &amp; Role of Prophets</a:t>
            </a:r>
          </a:p>
          <a:p>
            <a:pPr lvl="1">
              <a:spcBef>
                <a:spcPts val="800"/>
              </a:spcBef>
            </a:pPr>
            <a:r>
              <a:rPr lang="en-US" sz="3200" dirty="0" smtClean="0"/>
              <a:t>Expose spiritual condition of the people</a:t>
            </a:r>
          </a:p>
          <a:p>
            <a:pPr lvl="1">
              <a:spcBef>
                <a:spcPts val="800"/>
              </a:spcBef>
            </a:pPr>
            <a:r>
              <a:rPr lang="en-US" sz="3200" dirty="0" smtClean="0"/>
              <a:t>Describe the impending judgment resulting from the spiritual condition of the people</a:t>
            </a:r>
          </a:p>
          <a:p>
            <a:pPr lvl="1">
              <a:spcBef>
                <a:spcPts val="800"/>
              </a:spcBef>
            </a:pPr>
            <a:r>
              <a:rPr lang="en-US" sz="3200" dirty="0" smtClean="0"/>
              <a:t>Set forth a future day of fulfillment of the Lord’s promises</a:t>
            </a:r>
            <a:endParaRPr lang="en-US" sz="3200" dirty="0"/>
          </a:p>
          <a:p>
            <a:pPr>
              <a:spcBef>
                <a:spcPts val="800"/>
              </a:spcBef>
            </a:pPr>
            <a:endParaRPr lang="en-US" sz="3400" dirty="0" smtClean="0"/>
          </a:p>
        </p:txBody>
      </p:sp>
      <p:sp>
        <p:nvSpPr>
          <p:cNvPr id="4" name="Slide Number Placeholder 3"/>
          <p:cNvSpPr>
            <a:spLocks noGrp="1"/>
          </p:cNvSpPr>
          <p:nvPr>
            <p:ph type="sldNum" sz="quarter" idx="12"/>
          </p:nvPr>
        </p:nvSpPr>
        <p:spPr/>
        <p:txBody>
          <a:bodyPr/>
          <a:lstStyle/>
          <a:p>
            <a:fld id="{B9D2C864-9362-43C7-A136-D9C41D93A96D}" type="slidenum">
              <a:rPr lang="en-US" smtClean="0"/>
              <a:t>2</a:t>
            </a:fld>
            <a:endParaRPr lang="en-US" dirty="0"/>
          </a:p>
        </p:txBody>
      </p:sp>
    </p:spTree>
    <p:extLst>
      <p:ext uri="{BB962C8B-B14F-4D97-AF65-F5344CB8AC3E}">
        <p14:creationId xmlns:p14="http://schemas.microsoft.com/office/powerpoint/2010/main" val="287295942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073"/>
            <a:ext cx="9144000" cy="600977"/>
          </a:xfrm>
        </p:spPr>
        <p:txBody>
          <a:bodyPr/>
          <a:lstStyle/>
          <a:p>
            <a:r>
              <a:rPr lang="en-US" sz="3800" i="1" dirty="0" smtClean="0"/>
              <a:t>Conclusion</a:t>
            </a:r>
            <a:endParaRPr lang="en-US" sz="3800" i="1" dirty="0"/>
          </a:p>
        </p:txBody>
      </p:sp>
      <p:sp>
        <p:nvSpPr>
          <p:cNvPr id="3" name="Content Placeholder 2"/>
          <p:cNvSpPr>
            <a:spLocks noGrp="1"/>
          </p:cNvSpPr>
          <p:nvPr>
            <p:ph idx="1"/>
          </p:nvPr>
        </p:nvSpPr>
        <p:spPr>
          <a:xfrm>
            <a:off x="150382" y="701886"/>
            <a:ext cx="8854062" cy="6156114"/>
          </a:xfrm>
        </p:spPr>
        <p:txBody>
          <a:bodyPr>
            <a:noAutofit/>
          </a:bodyPr>
          <a:lstStyle/>
          <a:p>
            <a:pPr lvl="0">
              <a:spcBef>
                <a:spcPts val="800"/>
              </a:spcBef>
            </a:pPr>
            <a:r>
              <a:rPr lang="en-US" sz="3200" dirty="0" smtClean="0"/>
              <a:t>Conclude our time through a review of our learning objectives</a:t>
            </a:r>
          </a:p>
          <a:p>
            <a:pPr lvl="0">
              <a:spcBef>
                <a:spcPts val="800"/>
              </a:spcBef>
            </a:pPr>
            <a:r>
              <a:rPr lang="en-US" sz="3200" i="1" dirty="0"/>
              <a:t>Accurately Identify and Summarize the Big-Picture Story of the Old </a:t>
            </a:r>
            <a:r>
              <a:rPr lang="en-US" sz="3200" i="1" dirty="0" smtClean="0"/>
              <a:t>Testament (Covenants &amp; Relationship)</a:t>
            </a:r>
          </a:p>
          <a:p>
            <a:pPr lvl="1">
              <a:spcBef>
                <a:spcPts val="800"/>
              </a:spcBef>
            </a:pPr>
            <a:r>
              <a:rPr lang="en-US" sz="3000" dirty="0" smtClean="0"/>
              <a:t>The progressive fulfillment of God’s redemptive promises</a:t>
            </a:r>
          </a:p>
          <a:p>
            <a:pPr lvl="1">
              <a:spcBef>
                <a:spcPts val="800"/>
              </a:spcBef>
            </a:pPr>
            <a:r>
              <a:rPr lang="en-US" sz="3000" dirty="0" smtClean="0"/>
              <a:t>Adam created in covenant relationship with the Lord (</a:t>
            </a:r>
            <a:r>
              <a:rPr lang="en-US" sz="3000" dirty="0" err="1" smtClean="0"/>
              <a:t>Adamic</a:t>
            </a:r>
            <a:r>
              <a:rPr lang="en-US" sz="3000" dirty="0" smtClean="0"/>
              <a:t> Covenant #1)</a:t>
            </a:r>
          </a:p>
          <a:p>
            <a:pPr lvl="1">
              <a:spcBef>
                <a:spcPts val="800"/>
              </a:spcBef>
            </a:pPr>
            <a:r>
              <a:rPr lang="en-US" sz="3000" dirty="0" smtClean="0"/>
              <a:t>Broke the covenant by eating the fruit</a:t>
            </a:r>
          </a:p>
          <a:p>
            <a:pPr lvl="1">
              <a:spcBef>
                <a:spcPts val="800"/>
              </a:spcBef>
            </a:pPr>
            <a:r>
              <a:rPr lang="en-US" sz="3000" dirty="0" smtClean="0"/>
              <a:t>Curses captured in Genesis 3 &amp; promise of restoration recorded in Genesis 3:15</a:t>
            </a:r>
          </a:p>
          <a:p>
            <a:pPr lvl="0">
              <a:spcBef>
                <a:spcPts val="800"/>
              </a:spcBef>
            </a:pPr>
            <a:endParaRPr lang="en-US" sz="3200" dirty="0" smtClean="0"/>
          </a:p>
        </p:txBody>
      </p:sp>
      <p:sp>
        <p:nvSpPr>
          <p:cNvPr id="4" name="Slide Number Placeholder 3"/>
          <p:cNvSpPr>
            <a:spLocks noGrp="1"/>
          </p:cNvSpPr>
          <p:nvPr>
            <p:ph type="sldNum" sz="quarter" idx="12"/>
          </p:nvPr>
        </p:nvSpPr>
        <p:spPr/>
        <p:txBody>
          <a:bodyPr/>
          <a:lstStyle/>
          <a:p>
            <a:fld id="{B9D2C864-9362-43C7-A136-D9C41D93A96D}" type="slidenum">
              <a:rPr lang="en-US" smtClean="0"/>
              <a:t>20</a:t>
            </a:fld>
            <a:endParaRPr lang="en-US" dirty="0"/>
          </a:p>
        </p:txBody>
      </p:sp>
    </p:spTree>
    <p:extLst>
      <p:ext uri="{BB962C8B-B14F-4D97-AF65-F5344CB8AC3E}">
        <p14:creationId xmlns:p14="http://schemas.microsoft.com/office/powerpoint/2010/main" val="108285461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073"/>
            <a:ext cx="9144000" cy="600977"/>
          </a:xfrm>
        </p:spPr>
        <p:txBody>
          <a:bodyPr/>
          <a:lstStyle/>
          <a:p>
            <a:r>
              <a:rPr lang="en-US" sz="3800" i="1" dirty="0" smtClean="0"/>
              <a:t>Conclusion</a:t>
            </a:r>
            <a:endParaRPr lang="en-US" sz="3800" i="1" dirty="0"/>
          </a:p>
        </p:txBody>
      </p:sp>
      <p:sp>
        <p:nvSpPr>
          <p:cNvPr id="3" name="Content Placeholder 2"/>
          <p:cNvSpPr>
            <a:spLocks noGrp="1"/>
          </p:cNvSpPr>
          <p:nvPr>
            <p:ph idx="1"/>
          </p:nvPr>
        </p:nvSpPr>
        <p:spPr>
          <a:xfrm>
            <a:off x="150382" y="701886"/>
            <a:ext cx="8854062" cy="6156114"/>
          </a:xfrm>
        </p:spPr>
        <p:txBody>
          <a:bodyPr>
            <a:noAutofit/>
          </a:bodyPr>
          <a:lstStyle/>
          <a:p>
            <a:pPr lvl="1">
              <a:spcBef>
                <a:spcPts val="800"/>
              </a:spcBef>
            </a:pPr>
            <a:r>
              <a:rPr lang="en-US" sz="3000" dirty="0" smtClean="0"/>
              <a:t>The rest of the story traces the fulfillment of the promise in Genesis 3:15 that the offspring of the woman would crush the head of the serpent</a:t>
            </a:r>
          </a:p>
          <a:p>
            <a:pPr lvl="1">
              <a:spcBef>
                <a:spcPts val="800"/>
              </a:spcBef>
            </a:pPr>
            <a:r>
              <a:rPr lang="en-US" sz="3000" dirty="0" smtClean="0"/>
              <a:t>The </a:t>
            </a:r>
            <a:r>
              <a:rPr lang="en-US" sz="3000" dirty="0" err="1" smtClean="0"/>
              <a:t>Noahic</a:t>
            </a:r>
            <a:r>
              <a:rPr lang="en-US" sz="3000" dirty="0" smtClean="0"/>
              <a:t> Covenant (#2) makes it clear that the all of creation would be restored and that the world would not be destroyed before the promised restoration comes about</a:t>
            </a:r>
          </a:p>
          <a:p>
            <a:pPr lvl="1">
              <a:spcBef>
                <a:spcPts val="800"/>
              </a:spcBef>
            </a:pPr>
            <a:r>
              <a:rPr lang="en-US" sz="3000" dirty="0" smtClean="0"/>
              <a:t>The promises made within the context of the Abrahamic Covenant (#3) of land, numerous offspring, and worldwide blessing further explain how the promised restoration in Genesis 3:15 will come about </a:t>
            </a:r>
          </a:p>
        </p:txBody>
      </p:sp>
      <p:sp>
        <p:nvSpPr>
          <p:cNvPr id="4" name="Slide Number Placeholder 3"/>
          <p:cNvSpPr>
            <a:spLocks noGrp="1"/>
          </p:cNvSpPr>
          <p:nvPr>
            <p:ph type="sldNum" sz="quarter" idx="12"/>
          </p:nvPr>
        </p:nvSpPr>
        <p:spPr/>
        <p:txBody>
          <a:bodyPr/>
          <a:lstStyle/>
          <a:p>
            <a:fld id="{B9D2C864-9362-43C7-A136-D9C41D93A96D}" type="slidenum">
              <a:rPr lang="en-US" smtClean="0"/>
              <a:t>21</a:t>
            </a:fld>
            <a:endParaRPr lang="en-US" dirty="0"/>
          </a:p>
        </p:txBody>
      </p:sp>
    </p:spTree>
    <p:extLst>
      <p:ext uri="{BB962C8B-B14F-4D97-AF65-F5344CB8AC3E}">
        <p14:creationId xmlns:p14="http://schemas.microsoft.com/office/powerpoint/2010/main" val="313296521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073"/>
            <a:ext cx="9144000" cy="600977"/>
          </a:xfrm>
        </p:spPr>
        <p:txBody>
          <a:bodyPr/>
          <a:lstStyle/>
          <a:p>
            <a:r>
              <a:rPr lang="en-US" sz="3800" i="1" dirty="0" smtClean="0"/>
              <a:t>Conclusion</a:t>
            </a:r>
            <a:endParaRPr lang="en-US" sz="3800" i="1" dirty="0"/>
          </a:p>
        </p:txBody>
      </p:sp>
      <p:sp>
        <p:nvSpPr>
          <p:cNvPr id="3" name="Content Placeholder 2"/>
          <p:cNvSpPr>
            <a:spLocks noGrp="1"/>
          </p:cNvSpPr>
          <p:nvPr>
            <p:ph idx="1"/>
          </p:nvPr>
        </p:nvSpPr>
        <p:spPr>
          <a:xfrm>
            <a:off x="150382" y="701886"/>
            <a:ext cx="8854062" cy="6156114"/>
          </a:xfrm>
        </p:spPr>
        <p:txBody>
          <a:bodyPr>
            <a:noAutofit/>
          </a:bodyPr>
          <a:lstStyle/>
          <a:p>
            <a:pPr lvl="1">
              <a:spcBef>
                <a:spcPts val="800"/>
              </a:spcBef>
            </a:pPr>
            <a:r>
              <a:rPr lang="en-US" sz="3000" dirty="0" smtClean="0"/>
              <a:t>The Abrahamic Promises passed from Abraham to Isaac, to Jacob (Israel)</a:t>
            </a:r>
          </a:p>
          <a:p>
            <a:pPr lvl="1">
              <a:spcBef>
                <a:spcPts val="800"/>
              </a:spcBef>
            </a:pPr>
            <a:r>
              <a:rPr lang="en-US" sz="3000" dirty="0" smtClean="0"/>
              <a:t>Jacob had twelve sons who became the twelve tribes of Israel</a:t>
            </a:r>
          </a:p>
          <a:p>
            <a:pPr lvl="1">
              <a:spcBef>
                <a:spcPts val="800"/>
              </a:spcBef>
            </a:pPr>
            <a:r>
              <a:rPr lang="en-US" sz="3000" dirty="0" smtClean="0"/>
              <a:t>Judah was chosen as the tribe from whom a king would come and bring about the restoration promised in Genesis 3:15</a:t>
            </a:r>
          </a:p>
          <a:p>
            <a:pPr lvl="1">
              <a:spcBef>
                <a:spcPts val="800"/>
              </a:spcBef>
            </a:pPr>
            <a:r>
              <a:rPr lang="en-US" sz="3000" dirty="0" smtClean="0"/>
              <a:t>Israel became enslaved in Egypt for around 400 years and cried out to the Lord</a:t>
            </a:r>
          </a:p>
          <a:p>
            <a:pPr lvl="1">
              <a:spcBef>
                <a:spcPts val="800"/>
              </a:spcBef>
            </a:pPr>
            <a:r>
              <a:rPr lang="en-US" sz="3000" dirty="0" smtClean="0"/>
              <a:t>The Lord delivered his people through Moses’ leadership and entered into a covenant with them called the Mosaic Covenant (#4)</a:t>
            </a:r>
          </a:p>
        </p:txBody>
      </p:sp>
      <p:sp>
        <p:nvSpPr>
          <p:cNvPr id="4" name="Slide Number Placeholder 3"/>
          <p:cNvSpPr>
            <a:spLocks noGrp="1"/>
          </p:cNvSpPr>
          <p:nvPr>
            <p:ph type="sldNum" sz="quarter" idx="12"/>
          </p:nvPr>
        </p:nvSpPr>
        <p:spPr/>
        <p:txBody>
          <a:bodyPr/>
          <a:lstStyle/>
          <a:p>
            <a:fld id="{B9D2C864-9362-43C7-A136-D9C41D93A96D}" type="slidenum">
              <a:rPr lang="en-US" smtClean="0"/>
              <a:t>22</a:t>
            </a:fld>
            <a:endParaRPr lang="en-US" dirty="0"/>
          </a:p>
        </p:txBody>
      </p:sp>
    </p:spTree>
    <p:extLst>
      <p:ext uri="{BB962C8B-B14F-4D97-AF65-F5344CB8AC3E}">
        <p14:creationId xmlns:p14="http://schemas.microsoft.com/office/powerpoint/2010/main" val="21841702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073"/>
            <a:ext cx="9144000" cy="600977"/>
          </a:xfrm>
        </p:spPr>
        <p:txBody>
          <a:bodyPr/>
          <a:lstStyle/>
          <a:p>
            <a:r>
              <a:rPr lang="en-US" sz="3800" i="1" dirty="0" smtClean="0"/>
              <a:t>Conclusion</a:t>
            </a:r>
            <a:endParaRPr lang="en-US" sz="3800" i="1" dirty="0"/>
          </a:p>
        </p:txBody>
      </p:sp>
      <p:sp>
        <p:nvSpPr>
          <p:cNvPr id="3" name="Content Placeholder 2"/>
          <p:cNvSpPr>
            <a:spLocks noGrp="1"/>
          </p:cNvSpPr>
          <p:nvPr>
            <p:ph idx="1"/>
          </p:nvPr>
        </p:nvSpPr>
        <p:spPr>
          <a:xfrm>
            <a:off x="150382" y="701886"/>
            <a:ext cx="8854062" cy="6156114"/>
          </a:xfrm>
        </p:spPr>
        <p:txBody>
          <a:bodyPr>
            <a:noAutofit/>
          </a:bodyPr>
          <a:lstStyle/>
          <a:p>
            <a:pPr lvl="1">
              <a:spcBef>
                <a:spcPts val="800"/>
              </a:spcBef>
            </a:pPr>
            <a:r>
              <a:rPr lang="en-US" sz="3200" dirty="0" smtClean="0"/>
              <a:t>The restoration promised in Genesis 3:15 and Abrahamic Covenant could potentially come about through the Mosaic Covenant if Israel lived lives of grateful obedience to the Law</a:t>
            </a:r>
          </a:p>
          <a:p>
            <a:pPr lvl="1">
              <a:spcBef>
                <a:spcPts val="800"/>
              </a:spcBef>
            </a:pPr>
            <a:r>
              <a:rPr lang="en-US" sz="3200" dirty="0" smtClean="0"/>
              <a:t>The people of Israel would be in the Promised Land, as a Numerous People, and would mediate the presence/blessing of the Lord by being a kingdom of priests and a holy notion</a:t>
            </a:r>
          </a:p>
          <a:p>
            <a:pPr lvl="1">
              <a:spcBef>
                <a:spcPts val="800"/>
              </a:spcBef>
            </a:pPr>
            <a:r>
              <a:rPr lang="en-US" sz="3200" dirty="0" smtClean="0"/>
              <a:t>All 3 Abrahamic Promises fulfilled!</a:t>
            </a:r>
          </a:p>
          <a:p>
            <a:pPr lvl="1">
              <a:spcBef>
                <a:spcPts val="800"/>
              </a:spcBef>
            </a:pPr>
            <a:r>
              <a:rPr lang="en-US" sz="3200" dirty="0" smtClean="0"/>
              <a:t>BUT . . . .  Israel was not able to live lives of grateful obedienc</a:t>
            </a:r>
            <a:r>
              <a:rPr lang="en-US" sz="3000" dirty="0" smtClean="0"/>
              <a:t>e</a:t>
            </a:r>
          </a:p>
        </p:txBody>
      </p:sp>
      <p:sp>
        <p:nvSpPr>
          <p:cNvPr id="4" name="Slide Number Placeholder 3"/>
          <p:cNvSpPr>
            <a:spLocks noGrp="1"/>
          </p:cNvSpPr>
          <p:nvPr>
            <p:ph type="sldNum" sz="quarter" idx="12"/>
          </p:nvPr>
        </p:nvSpPr>
        <p:spPr/>
        <p:txBody>
          <a:bodyPr/>
          <a:lstStyle/>
          <a:p>
            <a:fld id="{B9D2C864-9362-43C7-A136-D9C41D93A96D}" type="slidenum">
              <a:rPr lang="en-US" smtClean="0"/>
              <a:t>23</a:t>
            </a:fld>
            <a:endParaRPr lang="en-US" dirty="0"/>
          </a:p>
        </p:txBody>
      </p:sp>
    </p:spTree>
    <p:extLst>
      <p:ext uri="{BB962C8B-B14F-4D97-AF65-F5344CB8AC3E}">
        <p14:creationId xmlns:p14="http://schemas.microsoft.com/office/powerpoint/2010/main" val="74963445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073"/>
            <a:ext cx="9144000" cy="600977"/>
          </a:xfrm>
        </p:spPr>
        <p:txBody>
          <a:bodyPr/>
          <a:lstStyle/>
          <a:p>
            <a:r>
              <a:rPr lang="en-US" sz="3800" i="1" dirty="0" smtClean="0"/>
              <a:t>Conclusion</a:t>
            </a:r>
            <a:endParaRPr lang="en-US" sz="3800" i="1" dirty="0"/>
          </a:p>
        </p:txBody>
      </p:sp>
      <p:sp>
        <p:nvSpPr>
          <p:cNvPr id="3" name="Content Placeholder 2"/>
          <p:cNvSpPr>
            <a:spLocks noGrp="1"/>
          </p:cNvSpPr>
          <p:nvPr>
            <p:ph idx="1"/>
          </p:nvPr>
        </p:nvSpPr>
        <p:spPr>
          <a:xfrm>
            <a:off x="150382" y="701886"/>
            <a:ext cx="8854062" cy="6156114"/>
          </a:xfrm>
        </p:spPr>
        <p:txBody>
          <a:bodyPr>
            <a:noAutofit/>
          </a:bodyPr>
          <a:lstStyle/>
          <a:p>
            <a:pPr lvl="1">
              <a:spcBef>
                <a:spcPts val="800"/>
              </a:spcBef>
            </a:pPr>
            <a:r>
              <a:rPr lang="en-US" sz="3200" dirty="0" smtClean="0"/>
              <a:t>The failure of the people to live lives of obedience pointed to the need for a king who would guide them in obedience</a:t>
            </a:r>
          </a:p>
          <a:p>
            <a:pPr lvl="1">
              <a:spcBef>
                <a:spcPts val="800"/>
              </a:spcBef>
            </a:pPr>
            <a:r>
              <a:rPr lang="en-US" sz="3200" dirty="0" smtClean="0"/>
              <a:t>The Lord made a covenant with David (Davidic Covenant #5) through which he promised that one of his sons would be an eternal king over an eternal kingdom through which all the promised restoration and fulfillment would come about</a:t>
            </a:r>
          </a:p>
          <a:p>
            <a:pPr lvl="1">
              <a:spcBef>
                <a:spcPts val="800"/>
              </a:spcBef>
            </a:pPr>
            <a:r>
              <a:rPr lang="en-US" sz="3200" dirty="0" smtClean="0"/>
              <a:t>But, as the Old Testament closed, the promised Davidic King had not yet come and the Old Testament saints kept waiting for the king</a:t>
            </a:r>
            <a:endParaRPr lang="en-US" sz="3000" dirty="0" smtClean="0"/>
          </a:p>
        </p:txBody>
      </p:sp>
      <p:sp>
        <p:nvSpPr>
          <p:cNvPr id="4" name="Slide Number Placeholder 3"/>
          <p:cNvSpPr>
            <a:spLocks noGrp="1"/>
          </p:cNvSpPr>
          <p:nvPr>
            <p:ph type="sldNum" sz="quarter" idx="12"/>
          </p:nvPr>
        </p:nvSpPr>
        <p:spPr/>
        <p:txBody>
          <a:bodyPr/>
          <a:lstStyle/>
          <a:p>
            <a:fld id="{B9D2C864-9362-43C7-A136-D9C41D93A96D}" type="slidenum">
              <a:rPr lang="en-US" smtClean="0"/>
              <a:t>24</a:t>
            </a:fld>
            <a:endParaRPr lang="en-US" dirty="0"/>
          </a:p>
        </p:txBody>
      </p:sp>
    </p:spTree>
    <p:extLst>
      <p:ext uri="{BB962C8B-B14F-4D97-AF65-F5344CB8AC3E}">
        <p14:creationId xmlns:p14="http://schemas.microsoft.com/office/powerpoint/2010/main" val="168848484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073"/>
            <a:ext cx="9144000" cy="600977"/>
          </a:xfrm>
        </p:spPr>
        <p:txBody>
          <a:bodyPr/>
          <a:lstStyle/>
          <a:p>
            <a:r>
              <a:rPr lang="en-US" sz="3800" i="1" dirty="0" smtClean="0"/>
              <a:t>Conclusion</a:t>
            </a:r>
            <a:endParaRPr lang="en-US" sz="3800" i="1" dirty="0"/>
          </a:p>
        </p:txBody>
      </p:sp>
      <p:sp>
        <p:nvSpPr>
          <p:cNvPr id="3" name="Content Placeholder 2"/>
          <p:cNvSpPr>
            <a:spLocks noGrp="1"/>
          </p:cNvSpPr>
          <p:nvPr>
            <p:ph idx="1"/>
          </p:nvPr>
        </p:nvSpPr>
        <p:spPr>
          <a:xfrm>
            <a:off x="150382" y="701886"/>
            <a:ext cx="8854062" cy="6156114"/>
          </a:xfrm>
        </p:spPr>
        <p:txBody>
          <a:bodyPr>
            <a:noAutofit/>
          </a:bodyPr>
          <a:lstStyle/>
          <a:p>
            <a:pPr lvl="1">
              <a:spcBef>
                <a:spcPts val="800"/>
              </a:spcBef>
            </a:pPr>
            <a:r>
              <a:rPr lang="en-US" sz="3200" dirty="0" smtClean="0"/>
              <a:t>The leadership of the people was not the only problem, for </a:t>
            </a:r>
            <a:r>
              <a:rPr lang="en-US" sz="3200" dirty="0"/>
              <a:t>the people’s </a:t>
            </a:r>
            <a:r>
              <a:rPr lang="en-US" sz="3200" dirty="0" smtClean="0"/>
              <a:t>hearts were not able to obey the Lord</a:t>
            </a:r>
          </a:p>
          <a:p>
            <a:pPr lvl="1">
              <a:spcBef>
                <a:spcPts val="800"/>
              </a:spcBef>
            </a:pPr>
            <a:r>
              <a:rPr lang="en-US" sz="3200" dirty="0" smtClean="0"/>
              <a:t>Something “</a:t>
            </a:r>
            <a:r>
              <a:rPr lang="en-US" sz="3200" dirty="0"/>
              <a:t>new” was needed - a new work in the people’s hearts birthed from the full and complete forgiveness of the people’s </a:t>
            </a:r>
            <a:r>
              <a:rPr lang="en-US" sz="3200" dirty="0" smtClean="0"/>
              <a:t>sins</a:t>
            </a:r>
          </a:p>
          <a:p>
            <a:pPr lvl="1">
              <a:spcBef>
                <a:spcPts val="800"/>
              </a:spcBef>
            </a:pPr>
            <a:r>
              <a:rPr lang="en-US" sz="3200" dirty="0" smtClean="0"/>
              <a:t>The Lord promised that there would be a future time when he would enter into a “New Covenant” where he would fix their heart problem and fill them with the Holy Spirit so that they could love the Lord with all of their heart, soul, mind, and strength </a:t>
            </a:r>
            <a:endParaRPr lang="en-US" sz="3000" dirty="0" smtClean="0"/>
          </a:p>
        </p:txBody>
      </p:sp>
      <p:sp>
        <p:nvSpPr>
          <p:cNvPr id="4" name="Slide Number Placeholder 3"/>
          <p:cNvSpPr>
            <a:spLocks noGrp="1"/>
          </p:cNvSpPr>
          <p:nvPr>
            <p:ph type="sldNum" sz="quarter" idx="12"/>
          </p:nvPr>
        </p:nvSpPr>
        <p:spPr/>
        <p:txBody>
          <a:bodyPr/>
          <a:lstStyle/>
          <a:p>
            <a:fld id="{B9D2C864-9362-43C7-A136-D9C41D93A96D}" type="slidenum">
              <a:rPr lang="en-US" smtClean="0"/>
              <a:t>25</a:t>
            </a:fld>
            <a:endParaRPr lang="en-US" dirty="0"/>
          </a:p>
        </p:txBody>
      </p:sp>
    </p:spTree>
    <p:extLst>
      <p:ext uri="{BB962C8B-B14F-4D97-AF65-F5344CB8AC3E}">
        <p14:creationId xmlns:p14="http://schemas.microsoft.com/office/powerpoint/2010/main" val="376840156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9057"/>
            <a:ext cx="7313613" cy="868362"/>
          </a:xfrm>
        </p:spPr>
        <p:txBody>
          <a:bodyPr/>
          <a:lstStyle/>
          <a:p>
            <a:r>
              <a:rPr lang="en-US" dirty="0" smtClean="0"/>
              <a:t>Recap Of Covenants</a:t>
            </a:r>
            <a:endParaRPr lang="en-US" dirty="0"/>
          </a:p>
        </p:txBody>
      </p:sp>
      <p:sp>
        <p:nvSpPr>
          <p:cNvPr id="3" name="Content Placeholder 2"/>
          <p:cNvSpPr>
            <a:spLocks noGrp="1"/>
          </p:cNvSpPr>
          <p:nvPr>
            <p:ph idx="1"/>
          </p:nvPr>
        </p:nvSpPr>
        <p:spPr>
          <a:xfrm>
            <a:off x="914400" y="937419"/>
            <a:ext cx="7313613" cy="5920581"/>
          </a:xfrm>
        </p:spPr>
        <p:txBody>
          <a:bodyPr>
            <a:noAutofit/>
          </a:bodyPr>
          <a:lstStyle/>
          <a:p>
            <a:r>
              <a:rPr lang="en-US" sz="3800" dirty="0" smtClean="0"/>
              <a:t>#1 </a:t>
            </a:r>
          </a:p>
          <a:p>
            <a:pPr lvl="1"/>
            <a:r>
              <a:rPr lang="en-US" sz="3800" b="1" dirty="0" err="1" smtClean="0"/>
              <a:t>Adamic</a:t>
            </a:r>
            <a:r>
              <a:rPr lang="en-US" sz="3800" dirty="0" smtClean="0"/>
              <a:t> Covenant</a:t>
            </a:r>
          </a:p>
          <a:p>
            <a:pPr lvl="1"/>
            <a:r>
              <a:rPr lang="en-US" sz="3800" dirty="0" smtClean="0"/>
              <a:t>Genesis 2</a:t>
            </a:r>
          </a:p>
          <a:p>
            <a:r>
              <a:rPr lang="en-US" sz="3800" dirty="0" smtClean="0"/>
              <a:t>#2</a:t>
            </a:r>
          </a:p>
          <a:p>
            <a:pPr lvl="1"/>
            <a:r>
              <a:rPr lang="en-US" sz="3800" b="1" dirty="0" err="1" smtClean="0"/>
              <a:t>Noahic</a:t>
            </a:r>
            <a:r>
              <a:rPr lang="en-US" sz="3800" dirty="0" smtClean="0"/>
              <a:t> Covenant</a:t>
            </a:r>
          </a:p>
          <a:p>
            <a:pPr lvl="1"/>
            <a:r>
              <a:rPr lang="en-US" sz="3800" dirty="0" smtClean="0"/>
              <a:t>Genesis 9</a:t>
            </a:r>
          </a:p>
          <a:p>
            <a:pPr marL="457200" lvl="1" indent="0">
              <a:buNone/>
            </a:pPr>
            <a:endParaRPr lang="en-US" sz="3000" dirty="0" smtClean="0"/>
          </a:p>
          <a:p>
            <a:pPr lvl="2"/>
            <a:endParaRPr lang="en-US" sz="3400" dirty="0"/>
          </a:p>
        </p:txBody>
      </p:sp>
      <p:sp>
        <p:nvSpPr>
          <p:cNvPr id="4" name="Slide Number Placeholder 3"/>
          <p:cNvSpPr>
            <a:spLocks noGrp="1"/>
          </p:cNvSpPr>
          <p:nvPr>
            <p:ph type="sldNum" sz="quarter" idx="12"/>
          </p:nvPr>
        </p:nvSpPr>
        <p:spPr/>
        <p:txBody>
          <a:bodyPr/>
          <a:lstStyle/>
          <a:p>
            <a:fld id="{B9D2C864-9362-43C7-A136-D9C41D93A96D}" type="slidenum">
              <a:rPr lang="en-US" smtClean="0"/>
              <a:t>26</a:t>
            </a:fld>
            <a:endParaRPr lang="en-US"/>
          </a:p>
        </p:txBody>
      </p:sp>
    </p:spTree>
    <p:extLst>
      <p:ext uri="{BB962C8B-B14F-4D97-AF65-F5344CB8AC3E}">
        <p14:creationId xmlns:p14="http://schemas.microsoft.com/office/powerpoint/2010/main" val="61487767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9057"/>
            <a:ext cx="7313613" cy="868362"/>
          </a:xfrm>
        </p:spPr>
        <p:txBody>
          <a:bodyPr/>
          <a:lstStyle/>
          <a:p>
            <a:r>
              <a:rPr lang="en-US" dirty="0" smtClean="0"/>
              <a:t>Recap of Covenants</a:t>
            </a:r>
            <a:endParaRPr lang="en-US" dirty="0"/>
          </a:p>
        </p:txBody>
      </p:sp>
      <p:sp>
        <p:nvSpPr>
          <p:cNvPr id="3" name="Content Placeholder 2"/>
          <p:cNvSpPr>
            <a:spLocks noGrp="1"/>
          </p:cNvSpPr>
          <p:nvPr>
            <p:ph idx="1"/>
          </p:nvPr>
        </p:nvSpPr>
        <p:spPr>
          <a:xfrm>
            <a:off x="914400" y="937419"/>
            <a:ext cx="7313613" cy="5920581"/>
          </a:xfrm>
        </p:spPr>
        <p:txBody>
          <a:bodyPr>
            <a:noAutofit/>
          </a:bodyPr>
          <a:lstStyle/>
          <a:p>
            <a:r>
              <a:rPr lang="en-US" sz="3800" dirty="0" smtClean="0"/>
              <a:t>#3 </a:t>
            </a:r>
          </a:p>
          <a:p>
            <a:pPr lvl="1"/>
            <a:r>
              <a:rPr lang="en-US" sz="3800" b="1" dirty="0" smtClean="0"/>
              <a:t>Abrahamic</a:t>
            </a:r>
            <a:r>
              <a:rPr lang="en-US" sz="3800" dirty="0" smtClean="0"/>
              <a:t> Covenant</a:t>
            </a:r>
          </a:p>
          <a:p>
            <a:pPr lvl="1"/>
            <a:r>
              <a:rPr lang="en-US" sz="3800" dirty="0" smtClean="0"/>
              <a:t>Genesis 12, 15, 17</a:t>
            </a:r>
          </a:p>
          <a:p>
            <a:r>
              <a:rPr lang="en-US" sz="3800" dirty="0" smtClean="0"/>
              <a:t>#4</a:t>
            </a:r>
          </a:p>
          <a:p>
            <a:pPr lvl="1"/>
            <a:r>
              <a:rPr lang="en-US" sz="3800" b="1" dirty="0" smtClean="0"/>
              <a:t>Mosaic</a:t>
            </a:r>
            <a:r>
              <a:rPr lang="en-US" sz="3800" dirty="0" smtClean="0"/>
              <a:t> Covenant</a:t>
            </a:r>
          </a:p>
          <a:p>
            <a:pPr lvl="1"/>
            <a:r>
              <a:rPr lang="en-US" sz="3800" dirty="0" smtClean="0"/>
              <a:t>Exodus 19-24</a:t>
            </a:r>
          </a:p>
          <a:p>
            <a:pPr marL="457200" lvl="1" indent="0">
              <a:buNone/>
            </a:pPr>
            <a:endParaRPr lang="en-US" sz="3000" dirty="0" smtClean="0"/>
          </a:p>
          <a:p>
            <a:pPr lvl="2"/>
            <a:endParaRPr lang="en-US" sz="3400" dirty="0"/>
          </a:p>
        </p:txBody>
      </p:sp>
      <p:sp>
        <p:nvSpPr>
          <p:cNvPr id="4" name="Slide Number Placeholder 3"/>
          <p:cNvSpPr>
            <a:spLocks noGrp="1"/>
          </p:cNvSpPr>
          <p:nvPr>
            <p:ph type="sldNum" sz="quarter" idx="12"/>
          </p:nvPr>
        </p:nvSpPr>
        <p:spPr/>
        <p:txBody>
          <a:bodyPr/>
          <a:lstStyle/>
          <a:p>
            <a:fld id="{B9D2C864-9362-43C7-A136-D9C41D93A96D}" type="slidenum">
              <a:rPr lang="en-US" smtClean="0"/>
              <a:t>27</a:t>
            </a:fld>
            <a:endParaRPr lang="en-US"/>
          </a:p>
        </p:txBody>
      </p:sp>
    </p:spTree>
    <p:extLst>
      <p:ext uri="{BB962C8B-B14F-4D97-AF65-F5344CB8AC3E}">
        <p14:creationId xmlns:p14="http://schemas.microsoft.com/office/powerpoint/2010/main" val="150409965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9057"/>
            <a:ext cx="7313613" cy="868362"/>
          </a:xfrm>
        </p:spPr>
        <p:txBody>
          <a:bodyPr/>
          <a:lstStyle/>
          <a:p>
            <a:r>
              <a:rPr lang="en-US" dirty="0" smtClean="0"/>
              <a:t>Recap Of Covenants</a:t>
            </a:r>
            <a:endParaRPr lang="en-US" dirty="0"/>
          </a:p>
        </p:txBody>
      </p:sp>
      <p:sp>
        <p:nvSpPr>
          <p:cNvPr id="3" name="Content Placeholder 2"/>
          <p:cNvSpPr>
            <a:spLocks noGrp="1"/>
          </p:cNvSpPr>
          <p:nvPr>
            <p:ph idx="1"/>
          </p:nvPr>
        </p:nvSpPr>
        <p:spPr>
          <a:xfrm>
            <a:off x="914400" y="937419"/>
            <a:ext cx="7313613" cy="5920581"/>
          </a:xfrm>
        </p:spPr>
        <p:txBody>
          <a:bodyPr>
            <a:noAutofit/>
          </a:bodyPr>
          <a:lstStyle/>
          <a:p>
            <a:r>
              <a:rPr lang="en-US" sz="3800" dirty="0" smtClean="0"/>
              <a:t>#5 </a:t>
            </a:r>
          </a:p>
          <a:p>
            <a:pPr lvl="1"/>
            <a:r>
              <a:rPr lang="en-US" sz="3800" b="1" dirty="0" smtClean="0"/>
              <a:t>Davidic</a:t>
            </a:r>
            <a:r>
              <a:rPr lang="en-US" sz="3800" dirty="0" smtClean="0"/>
              <a:t> Covenant</a:t>
            </a:r>
          </a:p>
          <a:p>
            <a:pPr lvl="1"/>
            <a:r>
              <a:rPr lang="en-US" sz="3800" dirty="0" smtClean="0"/>
              <a:t>2 Samuel 7</a:t>
            </a:r>
          </a:p>
          <a:p>
            <a:r>
              <a:rPr lang="en-US" sz="3800" dirty="0" smtClean="0"/>
              <a:t>#6</a:t>
            </a:r>
          </a:p>
          <a:p>
            <a:pPr lvl="1"/>
            <a:r>
              <a:rPr lang="en-US" sz="3800" b="1" dirty="0" smtClean="0"/>
              <a:t>New</a:t>
            </a:r>
            <a:r>
              <a:rPr lang="en-US" sz="3800" dirty="0" smtClean="0"/>
              <a:t> Covenant</a:t>
            </a:r>
          </a:p>
          <a:p>
            <a:pPr lvl="1"/>
            <a:r>
              <a:rPr lang="en-US" sz="3800" dirty="0" smtClean="0"/>
              <a:t>Jeremiah 31:31-34; Ezekiel 36:22-32 (hints before this – e.g., Deut. 30:6)</a:t>
            </a:r>
          </a:p>
          <a:p>
            <a:pPr marL="457200" lvl="1" indent="0">
              <a:buNone/>
            </a:pPr>
            <a:endParaRPr lang="en-US" sz="3000" dirty="0" smtClean="0"/>
          </a:p>
          <a:p>
            <a:pPr lvl="2"/>
            <a:endParaRPr lang="en-US" sz="3400" dirty="0"/>
          </a:p>
        </p:txBody>
      </p:sp>
      <p:sp>
        <p:nvSpPr>
          <p:cNvPr id="4" name="Slide Number Placeholder 3"/>
          <p:cNvSpPr>
            <a:spLocks noGrp="1"/>
          </p:cNvSpPr>
          <p:nvPr>
            <p:ph type="sldNum" sz="quarter" idx="12"/>
          </p:nvPr>
        </p:nvSpPr>
        <p:spPr/>
        <p:txBody>
          <a:bodyPr/>
          <a:lstStyle/>
          <a:p>
            <a:fld id="{B9D2C864-9362-43C7-A136-D9C41D93A96D}" type="slidenum">
              <a:rPr lang="en-US" smtClean="0"/>
              <a:t>28</a:t>
            </a:fld>
            <a:endParaRPr lang="en-US"/>
          </a:p>
        </p:txBody>
      </p:sp>
    </p:spTree>
    <p:extLst>
      <p:ext uri="{BB962C8B-B14F-4D97-AF65-F5344CB8AC3E}">
        <p14:creationId xmlns:p14="http://schemas.microsoft.com/office/powerpoint/2010/main" val="175868606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057"/>
            <a:ext cx="9144000" cy="868362"/>
          </a:xfrm>
        </p:spPr>
        <p:txBody>
          <a:bodyPr/>
          <a:lstStyle/>
          <a:p>
            <a:r>
              <a:rPr lang="en-US" sz="3800" dirty="0" smtClean="0"/>
              <a:t>How the Covenants Ultimately Find Fulfillment in Christ</a:t>
            </a:r>
            <a:endParaRPr lang="en-US" sz="3800" dirty="0"/>
          </a:p>
        </p:txBody>
      </p:sp>
      <p:sp>
        <p:nvSpPr>
          <p:cNvPr id="3" name="Content Placeholder 2"/>
          <p:cNvSpPr>
            <a:spLocks noGrp="1"/>
          </p:cNvSpPr>
          <p:nvPr>
            <p:ph idx="1"/>
          </p:nvPr>
        </p:nvSpPr>
        <p:spPr>
          <a:xfrm>
            <a:off x="0" y="1236654"/>
            <a:ext cx="9004444" cy="5621346"/>
          </a:xfrm>
        </p:spPr>
        <p:txBody>
          <a:bodyPr>
            <a:noAutofit/>
          </a:bodyPr>
          <a:lstStyle/>
          <a:p>
            <a:pPr>
              <a:spcBef>
                <a:spcPts val="200"/>
              </a:spcBef>
            </a:pPr>
            <a:r>
              <a:rPr lang="en-US" sz="3200" dirty="0" smtClean="0"/>
              <a:t>Timothy Keller – True &amp; Better Sermon Jam</a:t>
            </a:r>
          </a:p>
          <a:p>
            <a:pPr>
              <a:spcBef>
                <a:spcPts val="200"/>
              </a:spcBef>
            </a:pPr>
            <a:r>
              <a:rPr lang="en-US" sz="3200" dirty="0" smtClean="0"/>
              <a:t>Jesus is the promised offspring of Genesis 3:15</a:t>
            </a:r>
          </a:p>
          <a:p>
            <a:pPr>
              <a:spcBef>
                <a:spcPts val="200"/>
              </a:spcBef>
            </a:pPr>
            <a:r>
              <a:rPr lang="en-US" sz="3200" dirty="0" smtClean="0"/>
              <a:t>Jesus brings about the fulfillment of the Abrahamic Promises</a:t>
            </a:r>
          </a:p>
          <a:p>
            <a:pPr lvl="1">
              <a:spcBef>
                <a:spcPts val="200"/>
              </a:spcBef>
            </a:pPr>
            <a:r>
              <a:rPr lang="en-US" sz="3200" dirty="0" smtClean="0"/>
              <a:t>Land – new heaven and earth </a:t>
            </a:r>
          </a:p>
          <a:p>
            <a:pPr lvl="1">
              <a:spcBef>
                <a:spcPts val="200"/>
              </a:spcBef>
            </a:pPr>
            <a:r>
              <a:rPr lang="en-US" sz="3200" dirty="0" smtClean="0"/>
              <a:t>Numerous offspring – worship among the countless multitudes around the throne of the Lord</a:t>
            </a:r>
          </a:p>
          <a:p>
            <a:pPr lvl="1">
              <a:spcBef>
                <a:spcPts val="200"/>
              </a:spcBef>
            </a:pPr>
            <a:r>
              <a:rPr lang="en-US" sz="3200" dirty="0" smtClean="0"/>
              <a:t>Worldwide blessing – people from every tribe, every tongue, and every nation around the throne of the Lord</a:t>
            </a:r>
          </a:p>
          <a:p>
            <a:pPr lvl="2">
              <a:spcBef>
                <a:spcPts val="200"/>
              </a:spcBef>
            </a:pPr>
            <a:endParaRPr lang="en-US" sz="3200" dirty="0"/>
          </a:p>
        </p:txBody>
      </p:sp>
      <p:sp>
        <p:nvSpPr>
          <p:cNvPr id="4" name="Slide Number Placeholder 3"/>
          <p:cNvSpPr>
            <a:spLocks noGrp="1"/>
          </p:cNvSpPr>
          <p:nvPr>
            <p:ph type="sldNum" sz="quarter" idx="12"/>
          </p:nvPr>
        </p:nvSpPr>
        <p:spPr/>
        <p:txBody>
          <a:bodyPr/>
          <a:lstStyle/>
          <a:p>
            <a:fld id="{B9D2C864-9362-43C7-A136-D9C41D93A96D}" type="slidenum">
              <a:rPr lang="en-US" smtClean="0"/>
              <a:t>29</a:t>
            </a:fld>
            <a:endParaRPr lang="en-US"/>
          </a:p>
        </p:txBody>
      </p:sp>
    </p:spTree>
    <p:extLst>
      <p:ext uri="{BB962C8B-B14F-4D97-AF65-F5344CB8AC3E}">
        <p14:creationId xmlns:p14="http://schemas.microsoft.com/office/powerpoint/2010/main" val="162575570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073"/>
            <a:ext cx="9144000" cy="600977"/>
          </a:xfrm>
        </p:spPr>
        <p:txBody>
          <a:bodyPr/>
          <a:lstStyle/>
          <a:p>
            <a:r>
              <a:rPr lang="en-US" sz="3800" i="1" dirty="0" smtClean="0"/>
              <a:t>Introduction to the Prophets</a:t>
            </a:r>
            <a:endParaRPr lang="en-US" sz="3800" i="1" dirty="0"/>
          </a:p>
        </p:txBody>
      </p:sp>
      <p:sp>
        <p:nvSpPr>
          <p:cNvPr id="3" name="Content Placeholder 2"/>
          <p:cNvSpPr>
            <a:spLocks noGrp="1"/>
          </p:cNvSpPr>
          <p:nvPr>
            <p:ph idx="1"/>
          </p:nvPr>
        </p:nvSpPr>
        <p:spPr>
          <a:xfrm>
            <a:off x="150382" y="701886"/>
            <a:ext cx="8854062" cy="6156114"/>
          </a:xfrm>
        </p:spPr>
        <p:txBody>
          <a:bodyPr>
            <a:noAutofit/>
          </a:bodyPr>
          <a:lstStyle/>
          <a:p>
            <a:pPr>
              <a:spcBef>
                <a:spcPts val="800"/>
              </a:spcBef>
            </a:pPr>
            <a:r>
              <a:rPr lang="en-US" sz="3400" dirty="0" smtClean="0"/>
              <a:t>As we encounter each book, we will examine:</a:t>
            </a:r>
          </a:p>
          <a:p>
            <a:pPr lvl="1">
              <a:spcBef>
                <a:spcPts val="800"/>
              </a:spcBef>
            </a:pPr>
            <a:r>
              <a:rPr lang="en-US" sz="3200" dirty="0" smtClean="0"/>
              <a:t>Unique Placement of Book in Storyline of OT</a:t>
            </a:r>
          </a:p>
          <a:p>
            <a:pPr lvl="1">
              <a:spcBef>
                <a:spcPts val="800"/>
              </a:spcBef>
            </a:pPr>
            <a:r>
              <a:rPr lang="en-US" sz="3200" dirty="0" smtClean="0"/>
              <a:t>General Structure of the Book</a:t>
            </a:r>
          </a:p>
          <a:p>
            <a:pPr lvl="1">
              <a:spcBef>
                <a:spcPts val="800"/>
              </a:spcBef>
            </a:pPr>
            <a:r>
              <a:rPr lang="en-US" sz="3200" dirty="0" smtClean="0"/>
              <a:t>Unique Message &amp; Role of the Book in the OT</a:t>
            </a:r>
          </a:p>
          <a:p>
            <a:pPr lvl="1">
              <a:spcBef>
                <a:spcPts val="800"/>
              </a:spcBef>
            </a:pPr>
            <a:r>
              <a:rPr lang="en-US" sz="3200" dirty="0" smtClean="0"/>
              <a:t>Unique Way the Book Points to Jesus</a:t>
            </a:r>
          </a:p>
        </p:txBody>
      </p:sp>
      <p:sp>
        <p:nvSpPr>
          <p:cNvPr id="4" name="Slide Number Placeholder 3"/>
          <p:cNvSpPr>
            <a:spLocks noGrp="1"/>
          </p:cNvSpPr>
          <p:nvPr>
            <p:ph type="sldNum" sz="quarter" idx="12"/>
          </p:nvPr>
        </p:nvSpPr>
        <p:spPr/>
        <p:txBody>
          <a:bodyPr/>
          <a:lstStyle/>
          <a:p>
            <a:fld id="{B9D2C864-9362-43C7-A136-D9C41D93A96D}" type="slidenum">
              <a:rPr lang="en-US" smtClean="0"/>
              <a:t>3</a:t>
            </a:fld>
            <a:endParaRPr lang="en-US" dirty="0"/>
          </a:p>
        </p:txBody>
      </p:sp>
    </p:spTree>
    <p:extLst>
      <p:ext uri="{BB962C8B-B14F-4D97-AF65-F5344CB8AC3E}">
        <p14:creationId xmlns:p14="http://schemas.microsoft.com/office/powerpoint/2010/main" val="82183208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057"/>
            <a:ext cx="9144000" cy="868362"/>
          </a:xfrm>
        </p:spPr>
        <p:txBody>
          <a:bodyPr/>
          <a:lstStyle/>
          <a:p>
            <a:r>
              <a:rPr lang="en-US" sz="3800" dirty="0" smtClean="0"/>
              <a:t>How the Covenants Ultimately Find Fulfillment in Christ</a:t>
            </a:r>
            <a:endParaRPr lang="en-US" sz="3800" dirty="0"/>
          </a:p>
        </p:txBody>
      </p:sp>
      <p:sp>
        <p:nvSpPr>
          <p:cNvPr id="3" name="Content Placeholder 2"/>
          <p:cNvSpPr>
            <a:spLocks noGrp="1"/>
          </p:cNvSpPr>
          <p:nvPr>
            <p:ph idx="1"/>
          </p:nvPr>
        </p:nvSpPr>
        <p:spPr>
          <a:xfrm>
            <a:off x="0" y="1236654"/>
            <a:ext cx="9004444" cy="5621346"/>
          </a:xfrm>
        </p:spPr>
        <p:txBody>
          <a:bodyPr>
            <a:noAutofit/>
          </a:bodyPr>
          <a:lstStyle/>
          <a:p>
            <a:pPr>
              <a:spcBef>
                <a:spcPts val="200"/>
              </a:spcBef>
            </a:pPr>
            <a:r>
              <a:rPr lang="en-US" sz="3200" dirty="0" smtClean="0"/>
              <a:t>Jesus fulfills the perfect requirements of the Mosaic Covenant and is the Lord’s treasured possession who becomes the perfect high priest mediating the Lord’s presence to all the nations</a:t>
            </a:r>
          </a:p>
          <a:p>
            <a:pPr>
              <a:spcBef>
                <a:spcPts val="200"/>
              </a:spcBef>
            </a:pPr>
            <a:r>
              <a:rPr lang="en-US" sz="3200" dirty="0" smtClean="0"/>
              <a:t>Jesus is the promised son of David who is an eternal king over an eternal kingdom of fulfillment and restoration</a:t>
            </a:r>
          </a:p>
          <a:p>
            <a:pPr>
              <a:spcBef>
                <a:spcPts val="200"/>
              </a:spcBef>
            </a:pPr>
            <a:r>
              <a:rPr lang="en-US" sz="3200" dirty="0" smtClean="0"/>
              <a:t>Jesus is the Suffering Servant who bears the sins of the people and brings about the promised New Exodus, New Covenant, and New Creation where the Spirit fills his people and they can love and obey</a:t>
            </a:r>
          </a:p>
          <a:p>
            <a:pPr marL="0" indent="0">
              <a:spcBef>
                <a:spcPts val="200"/>
              </a:spcBef>
              <a:buNone/>
            </a:pPr>
            <a:endParaRPr lang="en-US" sz="3200" dirty="0" smtClean="0"/>
          </a:p>
          <a:p>
            <a:pPr lvl="2">
              <a:spcBef>
                <a:spcPts val="200"/>
              </a:spcBef>
            </a:pPr>
            <a:endParaRPr lang="en-US" sz="3200" dirty="0"/>
          </a:p>
        </p:txBody>
      </p:sp>
      <p:sp>
        <p:nvSpPr>
          <p:cNvPr id="4" name="Slide Number Placeholder 3"/>
          <p:cNvSpPr>
            <a:spLocks noGrp="1"/>
          </p:cNvSpPr>
          <p:nvPr>
            <p:ph type="sldNum" sz="quarter" idx="12"/>
          </p:nvPr>
        </p:nvSpPr>
        <p:spPr/>
        <p:txBody>
          <a:bodyPr/>
          <a:lstStyle/>
          <a:p>
            <a:fld id="{B9D2C864-9362-43C7-A136-D9C41D93A96D}" type="slidenum">
              <a:rPr lang="en-US" smtClean="0"/>
              <a:t>30</a:t>
            </a:fld>
            <a:endParaRPr lang="en-US" dirty="0"/>
          </a:p>
        </p:txBody>
      </p:sp>
    </p:spTree>
    <p:extLst>
      <p:ext uri="{BB962C8B-B14F-4D97-AF65-F5344CB8AC3E}">
        <p14:creationId xmlns:p14="http://schemas.microsoft.com/office/powerpoint/2010/main" val="198233325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057"/>
            <a:ext cx="9144000" cy="868362"/>
          </a:xfrm>
        </p:spPr>
        <p:txBody>
          <a:bodyPr/>
          <a:lstStyle/>
          <a:p>
            <a:r>
              <a:rPr lang="en-US" sz="3800" dirty="0" smtClean="0"/>
              <a:t>How the Covenants Ultimately Find Fulfillment in Christ</a:t>
            </a:r>
            <a:endParaRPr lang="en-US" sz="3800" dirty="0"/>
          </a:p>
        </p:txBody>
      </p:sp>
      <p:sp>
        <p:nvSpPr>
          <p:cNvPr id="3" name="Content Placeholder 2"/>
          <p:cNvSpPr>
            <a:spLocks noGrp="1"/>
          </p:cNvSpPr>
          <p:nvPr>
            <p:ph idx="1"/>
          </p:nvPr>
        </p:nvSpPr>
        <p:spPr>
          <a:xfrm>
            <a:off x="0" y="1236654"/>
            <a:ext cx="9004444" cy="5621346"/>
          </a:xfrm>
        </p:spPr>
        <p:txBody>
          <a:bodyPr>
            <a:noAutofit/>
          </a:bodyPr>
          <a:lstStyle/>
          <a:p>
            <a:pPr>
              <a:spcBef>
                <a:spcPts val="200"/>
              </a:spcBef>
            </a:pPr>
            <a:r>
              <a:rPr lang="en-US" sz="3200" dirty="0" smtClean="0"/>
              <a:t>Jesus is the good shepherd who will seek the lost, heal the wounded, help the weak, and father the scattered; and</a:t>
            </a:r>
          </a:p>
          <a:p>
            <a:pPr>
              <a:spcBef>
                <a:spcPts val="200"/>
              </a:spcBef>
            </a:pPr>
            <a:r>
              <a:rPr lang="en-US" sz="3200" dirty="0" smtClean="0"/>
              <a:t>Jesus is the Son of Man who will reign forever and ever!</a:t>
            </a:r>
          </a:p>
          <a:p>
            <a:pPr marL="0" indent="0">
              <a:spcBef>
                <a:spcPts val="200"/>
              </a:spcBef>
              <a:buNone/>
            </a:pPr>
            <a:endParaRPr lang="en-US" sz="3200" dirty="0" smtClean="0"/>
          </a:p>
          <a:p>
            <a:pPr lvl="2">
              <a:spcBef>
                <a:spcPts val="200"/>
              </a:spcBef>
            </a:pPr>
            <a:endParaRPr lang="en-US" sz="3200" dirty="0"/>
          </a:p>
        </p:txBody>
      </p:sp>
      <p:sp>
        <p:nvSpPr>
          <p:cNvPr id="4" name="Slide Number Placeholder 3"/>
          <p:cNvSpPr>
            <a:spLocks noGrp="1"/>
          </p:cNvSpPr>
          <p:nvPr>
            <p:ph type="sldNum" sz="quarter" idx="12"/>
          </p:nvPr>
        </p:nvSpPr>
        <p:spPr/>
        <p:txBody>
          <a:bodyPr/>
          <a:lstStyle/>
          <a:p>
            <a:fld id="{B9D2C864-9362-43C7-A136-D9C41D93A96D}" type="slidenum">
              <a:rPr lang="en-US" smtClean="0"/>
              <a:t>31</a:t>
            </a:fld>
            <a:endParaRPr lang="en-US"/>
          </a:p>
        </p:txBody>
      </p:sp>
    </p:spTree>
    <p:extLst>
      <p:ext uri="{BB962C8B-B14F-4D97-AF65-F5344CB8AC3E}">
        <p14:creationId xmlns:p14="http://schemas.microsoft.com/office/powerpoint/2010/main" val="190724078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057"/>
            <a:ext cx="9144000" cy="868362"/>
          </a:xfrm>
        </p:spPr>
        <p:txBody>
          <a:bodyPr/>
          <a:lstStyle/>
          <a:p>
            <a:r>
              <a:rPr lang="en-US" sz="3800" dirty="0" smtClean="0"/>
              <a:t>How We Properly Understand and Apply the Old Testament</a:t>
            </a:r>
            <a:endParaRPr lang="en-US" sz="3800" dirty="0"/>
          </a:p>
        </p:txBody>
      </p:sp>
      <p:sp>
        <p:nvSpPr>
          <p:cNvPr id="3" name="Content Placeholder 2"/>
          <p:cNvSpPr>
            <a:spLocks noGrp="1"/>
          </p:cNvSpPr>
          <p:nvPr>
            <p:ph idx="1"/>
          </p:nvPr>
        </p:nvSpPr>
        <p:spPr>
          <a:xfrm>
            <a:off x="0" y="1236654"/>
            <a:ext cx="9004444" cy="5621346"/>
          </a:xfrm>
        </p:spPr>
        <p:txBody>
          <a:bodyPr>
            <a:noAutofit/>
          </a:bodyPr>
          <a:lstStyle/>
          <a:p>
            <a:pPr>
              <a:spcBef>
                <a:spcPts val="200"/>
              </a:spcBef>
            </a:pPr>
            <a:r>
              <a:rPr lang="en-US" sz="3200" dirty="0" smtClean="0"/>
              <a:t>As we have noted, Jesus made clear in the gospel of Luke that all of the Old Testament spoke of him:</a:t>
            </a:r>
          </a:p>
          <a:p>
            <a:pPr lvl="1">
              <a:spcBef>
                <a:spcPts val="200"/>
              </a:spcBef>
            </a:pPr>
            <a:r>
              <a:rPr lang="en-US" sz="3200" dirty="0"/>
              <a:t>“Beginning with Moses and all the Prophets, he explained to them what was said in all the Scriptures concerning himself</a:t>
            </a:r>
            <a:r>
              <a:rPr lang="en-US" sz="3200" dirty="0" smtClean="0"/>
              <a:t>.” (Luke 24:27)</a:t>
            </a:r>
          </a:p>
          <a:p>
            <a:pPr lvl="1">
              <a:spcBef>
                <a:spcPts val="200"/>
              </a:spcBef>
            </a:pPr>
            <a:r>
              <a:rPr lang="en-US" sz="3200" dirty="0" smtClean="0"/>
              <a:t>“Everything </a:t>
            </a:r>
            <a:r>
              <a:rPr lang="en-US" sz="3200" dirty="0"/>
              <a:t>must be fulfilled that is written about me in the Law of Moses, the Prophets, and the Psalms.  Then he opened their minds so they could understand the Scriptures.</a:t>
            </a:r>
            <a:r>
              <a:rPr lang="en-US" sz="3200" dirty="0" smtClean="0"/>
              <a:t>” ( Luke 24:44-45)</a:t>
            </a:r>
            <a:endParaRPr lang="en-US" sz="3200" dirty="0"/>
          </a:p>
          <a:p>
            <a:pPr lvl="1">
              <a:spcBef>
                <a:spcPts val="200"/>
              </a:spcBef>
            </a:pPr>
            <a:endParaRPr lang="en-US" sz="3200" dirty="0" smtClean="0"/>
          </a:p>
          <a:p>
            <a:pPr lvl="2">
              <a:spcBef>
                <a:spcPts val="200"/>
              </a:spcBef>
            </a:pPr>
            <a:endParaRPr lang="en-US" sz="3200" dirty="0"/>
          </a:p>
        </p:txBody>
      </p:sp>
      <p:sp>
        <p:nvSpPr>
          <p:cNvPr id="4" name="Slide Number Placeholder 3"/>
          <p:cNvSpPr>
            <a:spLocks noGrp="1"/>
          </p:cNvSpPr>
          <p:nvPr>
            <p:ph type="sldNum" sz="quarter" idx="12"/>
          </p:nvPr>
        </p:nvSpPr>
        <p:spPr/>
        <p:txBody>
          <a:bodyPr/>
          <a:lstStyle/>
          <a:p>
            <a:fld id="{B9D2C864-9362-43C7-A136-D9C41D93A96D}" type="slidenum">
              <a:rPr lang="en-US" smtClean="0"/>
              <a:t>32</a:t>
            </a:fld>
            <a:endParaRPr lang="en-US"/>
          </a:p>
        </p:txBody>
      </p:sp>
    </p:spTree>
    <p:extLst>
      <p:ext uri="{BB962C8B-B14F-4D97-AF65-F5344CB8AC3E}">
        <p14:creationId xmlns:p14="http://schemas.microsoft.com/office/powerpoint/2010/main" val="206741501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057"/>
            <a:ext cx="9144000" cy="868362"/>
          </a:xfrm>
        </p:spPr>
        <p:txBody>
          <a:bodyPr/>
          <a:lstStyle/>
          <a:p>
            <a:r>
              <a:rPr lang="en-US" sz="3800" dirty="0" smtClean="0"/>
              <a:t>How We Properly Understand and Apply the Old Testament</a:t>
            </a:r>
            <a:endParaRPr lang="en-US" sz="3800" dirty="0"/>
          </a:p>
        </p:txBody>
      </p:sp>
      <p:sp>
        <p:nvSpPr>
          <p:cNvPr id="3" name="Content Placeholder 2"/>
          <p:cNvSpPr>
            <a:spLocks noGrp="1"/>
          </p:cNvSpPr>
          <p:nvPr>
            <p:ph idx="1"/>
          </p:nvPr>
        </p:nvSpPr>
        <p:spPr>
          <a:xfrm>
            <a:off x="0" y="1236654"/>
            <a:ext cx="9004444" cy="5621346"/>
          </a:xfrm>
        </p:spPr>
        <p:txBody>
          <a:bodyPr>
            <a:noAutofit/>
          </a:bodyPr>
          <a:lstStyle/>
          <a:p>
            <a:pPr>
              <a:spcBef>
                <a:spcPts val="200"/>
              </a:spcBef>
            </a:pPr>
            <a:r>
              <a:rPr lang="en-US" sz="3200" dirty="0" smtClean="0"/>
              <a:t>We properly understand and apply the OT in light of its pointing to Jesus and Jesus’ fulfillment of the OT</a:t>
            </a:r>
          </a:p>
          <a:p>
            <a:pPr>
              <a:spcBef>
                <a:spcPts val="200"/>
              </a:spcBef>
            </a:pPr>
            <a:r>
              <a:rPr lang="en-US" sz="3200" dirty="0" smtClean="0"/>
              <a:t>This is not an easy task – but, it is a worthwhile task</a:t>
            </a:r>
          </a:p>
          <a:p>
            <a:pPr>
              <a:spcBef>
                <a:spcPts val="200"/>
              </a:spcBef>
            </a:pPr>
            <a:r>
              <a:rPr lang="en-US" sz="3200" dirty="0" smtClean="0"/>
              <a:t>As we encounter each OT passage, we need to know what covenant was governing at the time of its writing and how that covenant is ultimately fulfilled by the person and work of Jesus Christ</a:t>
            </a:r>
          </a:p>
          <a:p>
            <a:pPr>
              <a:spcBef>
                <a:spcPts val="200"/>
              </a:spcBef>
            </a:pPr>
            <a:r>
              <a:rPr lang="en-US" sz="3200" dirty="0"/>
              <a:t>T</a:t>
            </a:r>
            <a:r>
              <a:rPr lang="en-US" sz="3200" dirty="0" smtClean="0"/>
              <a:t>hen we can understand how the particular passage points to Jesus and finds proper application to us as the Lord’s people under the New Covenant</a:t>
            </a:r>
          </a:p>
          <a:p>
            <a:pPr lvl="2">
              <a:spcBef>
                <a:spcPts val="200"/>
              </a:spcBef>
            </a:pPr>
            <a:endParaRPr lang="en-US" sz="3200" dirty="0"/>
          </a:p>
        </p:txBody>
      </p:sp>
      <p:sp>
        <p:nvSpPr>
          <p:cNvPr id="4" name="Slide Number Placeholder 3"/>
          <p:cNvSpPr>
            <a:spLocks noGrp="1"/>
          </p:cNvSpPr>
          <p:nvPr>
            <p:ph type="sldNum" sz="quarter" idx="12"/>
          </p:nvPr>
        </p:nvSpPr>
        <p:spPr/>
        <p:txBody>
          <a:bodyPr/>
          <a:lstStyle/>
          <a:p>
            <a:fld id="{B9D2C864-9362-43C7-A136-D9C41D93A96D}" type="slidenum">
              <a:rPr lang="en-US" smtClean="0"/>
              <a:t>33</a:t>
            </a:fld>
            <a:endParaRPr lang="en-US"/>
          </a:p>
        </p:txBody>
      </p:sp>
    </p:spTree>
    <p:extLst>
      <p:ext uri="{BB962C8B-B14F-4D97-AF65-F5344CB8AC3E}">
        <p14:creationId xmlns:p14="http://schemas.microsoft.com/office/powerpoint/2010/main" val="55692968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057"/>
            <a:ext cx="9144000" cy="868362"/>
          </a:xfrm>
        </p:spPr>
        <p:txBody>
          <a:bodyPr/>
          <a:lstStyle/>
          <a:p>
            <a:r>
              <a:rPr lang="en-US" sz="3800" dirty="0" smtClean="0"/>
              <a:t>How We Properly Understand and Apply the Old Testament</a:t>
            </a:r>
            <a:endParaRPr lang="en-US" sz="3800" dirty="0"/>
          </a:p>
        </p:txBody>
      </p:sp>
      <p:sp>
        <p:nvSpPr>
          <p:cNvPr id="3" name="Content Placeholder 2"/>
          <p:cNvSpPr>
            <a:spLocks noGrp="1"/>
          </p:cNvSpPr>
          <p:nvPr>
            <p:ph idx="1"/>
          </p:nvPr>
        </p:nvSpPr>
        <p:spPr>
          <a:xfrm>
            <a:off x="0" y="1236654"/>
            <a:ext cx="9004444" cy="5621346"/>
          </a:xfrm>
        </p:spPr>
        <p:txBody>
          <a:bodyPr>
            <a:noAutofit/>
          </a:bodyPr>
          <a:lstStyle/>
          <a:p>
            <a:pPr marL="0" indent="0">
              <a:spcBef>
                <a:spcPts val="200"/>
              </a:spcBef>
              <a:buNone/>
            </a:pPr>
            <a:endParaRPr lang="en-US" sz="3200" dirty="0"/>
          </a:p>
          <a:p>
            <a:pPr marL="0" indent="0">
              <a:spcBef>
                <a:spcPts val="200"/>
              </a:spcBef>
              <a:buNone/>
            </a:pPr>
            <a:endParaRPr lang="en-US" sz="3200" dirty="0" smtClean="0"/>
          </a:p>
          <a:p>
            <a:pPr marL="0" indent="0" algn="ctr">
              <a:spcBef>
                <a:spcPts val="200"/>
              </a:spcBef>
              <a:buNone/>
            </a:pPr>
            <a:r>
              <a:rPr lang="en-US" sz="4500" i="1" dirty="0" smtClean="0"/>
              <a:t>Thank You For Hanging In There To the End!</a:t>
            </a:r>
          </a:p>
          <a:p>
            <a:pPr marL="0" indent="0" algn="ctr">
              <a:spcBef>
                <a:spcPts val="200"/>
              </a:spcBef>
              <a:buNone/>
            </a:pPr>
            <a:endParaRPr lang="en-US" sz="4500" i="1" dirty="0"/>
          </a:p>
          <a:p>
            <a:pPr marL="0" indent="0" algn="ctr">
              <a:spcBef>
                <a:spcPts val="200"/>
              </a:spcBef>
              <a:buNone/>
            </a:pPr>
            <a:r>
              <a:rPr lang="en-US" sz="4500" i="1" dirty="0" smtClean="0"/>
              <a:t>Any Questions?</a:t>
            </a:r>
          </a:p>
          <a:p>
            <a:pPr lvl="2">
              <a:spcBef>
                <a:spcPts val="200"/>
              </a:spcBef>
            </a:pPr>
            <a:endParaRPr lang="en-US" sz="4500" i="1" dirty="0"/>
          </a:p>
        </p:txBody>
      </p:sp>
      <p:sp>
        <p:nvSpPr>
          <p:cNvPr id="4" name="Slide Number Placeholder 3"/>
          <p:cNvSpPr>
            <a:spLocks noGrp="1"/>
          </p:cNvSpPr>
          <p:nvPr>
            <p:ph type="sldNum" sz="quarter" idx="12"/>
          </p:nvPr>
        </p:nvSpPr>
        <p:spPr/>
        <p:txBody>
          <a:bodyPr/>
          <a:lstStyle/>
          <a:p>
            <a:fld id="{B9D2C864-9362-43C7-A136-D9C41D93A96D}" type="slidenum">
              <a:rPr lang="en-US" smtClean="0"/>
              <a:t>34</a:t>
            </a:fld>
            <a:endParaRPr lang="en-US"/>
          </a:p>
        </p:txBody>
      </p:sp>
    </p:spTree>
    <p:extLst>
      <p:ext uri="{BB962C8B-B14F-4D97-AF65-F5344CB8AC3E}">
        <p14:creationId xmlns:p14="http://schemas.microsoft.com/office/powerpoint/2010/main" val="162834213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785"/>
            <a:ext cx="9144000" cy="600977"/>
          </a:xfrm>
        </p:spPr>
        <p:txBody>
          <a:bodyPr/>
          <a:lstStyle/>
          <a:p>
            <a:r>
              <a:rPr lang="en-US" sz="3800" i="1" dirty="0" smtClean="0"/>
              <a:t>The Book of the Twelve</a:t>
            </a:r>
            <a:endParaRPr lang="en-US" sz="3800" i="1" dirty="0"/>
          </a:p>
        </p:txBody>
      </p:sp>
      <p:sp>
        <p:nvSpPr>
          <p:cNvPr id="4" name="Slide Number Placeholder 3"/>
          <p:cNvSpPr>
            <a:spLocks noGrp="1"/>
          </p:cNvSpPr>
          <p:nvPr>
            <p:ph type="sldNum" sz="quarter" idx="12"/>
          </p:nvPr>
        </p:nvSpPr>
        <p:spPr/>
        <p:txBody>
          <a:bodyPr/>
          <a:lstStyle/>
          <a:p>
            <a:fld id="{B9D2C864-9362-43C7-A136-D9C41D93A96D}" type="slidenum">
              <a:rPr lang="en-US" smtClean="0"/>
              <a:t>4</a:t>
            </a:fld>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3943436096"/>
              </p:ext>
            </p:extLst>
          </p:nvPr>
        </p:nvGraphicFramePr>
        <p:xfrm>
          <a:off x="205012" y="818864"/>
          <a:ext cx="8711130" cy="4980041"/>
        </p:xfrm>
        <a:graphic>
          <a:graphicData uri="http://schemas.openxmlformats.org/presentationml/2006/ole">
            <mc:AlternateContent xmlns:mc="http://schemas.openxmlformats.org/markup-compatibility/2006">
              <mc:Choice xmlns:v="urn:schemas-microsoft-com:vml" Requires="v">
                <p:oleObj spid="_x0000_s5198" name="Document" r:id="rId4" imgW="5626100" imgH="1981200" progId="Word.Document.12">
                  <p:embed/>
                </p:oleObj>
              </mc:Choice>
              <mc:Fallback>
                <p:oleObj name="Document" r:id="rId4" imgW="5626100" imgH="1981200" progId="Word.Document.12">
                  <p:embed/>
                  <p:pic>
                    <p:nvPicPr>
                      <p:cNvPr id="0" name=""/>
                      <p:cNvPicPr/>
                      <p:nvPr/>
                    </p:nvPicPr>
                    <p:blipFill>
                      <a:blip r:embed="rId5"/>
                      <a:stretch>
                        <a:fillRect/>
                      </a:stretch>
                    </p:blipFill>
                    <p:spPr>
                      <a:xfrm>
                        <a:off x="205012" y="818864"/>
                        <a:ext cx="8711130" cy="4980041"/>
                      </a:xfrm>
                      <a:prstGeom prst="rect">
                        <a:avLst/>
                      </a:prstGeom>
                    </p:spPr>
                  </p:pic>
                </p:oleObj>
              </mc:Fallback>
            </mc:AlternateContent>
          </a:graphicData>
        </a:graphic>
      </p:graphicFrame>
    </p:spTree>
    <p:extLst>
      <p:ext uri="{BB962C8B-B14F-4D97-AF65-F5344CB8AC3E}">
        <p14:creationId xmlns:p14="http://schemas.microsoft.com/office/powerpoint/2010/main" val="228869239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073"/>
            <a:ext cx="9144000" cy="600977"/>
          </a:xfrm>
        </p:spPr>
        <p:txBody>
          <a:bodyPr/>
          <a:lstStyle/>
          <a:p>
            <a:r>
              <a:rPr lang="en-US" sz="3800" i="1" dirty="0" smtClean="0"/>
              <a:t>The Twelve: Unique Message &amp; Role</a:t>
            </a:r>
            <a:endParaRPr lang="en-US" sz="3800" i="1" dirty="0"/>
          </a:p>
        </p:txBody>
      </p:sp>
      <p:sp>
        <p:nvSpPr>
          <p:cNvPr id="3" name="Content Placeholder 2"/>
          <p:cNvSpPr>
            <a:spLocks noGrp="1"/>
          </p:cNvSpPr>
          <p:nvPr>
            <p:ph idx="1"/>
          </p:nvPr>
        </p:nvSpPr>
        <p:spPr>
          <a:xfrm>
            <a:off x="150382" y="701886"/>
            <a:ext cx="8854062" cy="6156114"/>
          </a:xfrm>
        </p:spPr>
        <p:txBody>
          <a:bodyPr>
            <a:noAutofit/>
          </a:bodyPr>
          <a:lstStyle/>
          <a:p>
            <a:pPr lvl="0">
              <a:spcBef>
                <a:spcPts val="800"/>
              </a:spcBef>
            </a:pPr>
            <a:r>
              <a:rPr lang="en-US" sz="3200" dirty="0" smtClean="0"/>
              <a:t>Preliminary Notes</a:t>
            </a:r>
          </a:p>
          <a:p>
            <a:pPr lvl="1">
              <a:spcBef>
                <a:spcPts val="800"/>
              </a:spcBef>
            </a:pPr>
            <a:r>
              <a:rPr lang="en-US" sz="3000" dirty="0" smtClean="0"/>
              <a:t>“Minor” does not mean less important</a:t>
            </a:r>
          </a:p>
          <a:p>
            <a:pPr lvl="1">
              <a:spcBef>
                <a:spcPts val="800"/>
              </a:spcBef>
            </a:pPr>
            <a:r>
              <a:rPr lang="en-US" sz="3000" dirty="0" smtClean="0"/>
              <a:t>Books (Hosea, Joel, Amos, Obadiah, Jonah, Micah, Nahum, Habakkuk, Zephaniah, Haggai, Zechariah, Malachi)</a:t>
            </a:r>
          </a:p>
          <a:p>
            <a:pPr lvl="1">
              <a:spcBef>
                <a:spcPts val="800"/>
              </a:spcBef>
            </a:pPr>
            <a:r>
              <a:rPr lang="en-US" sz="3000" dirty="0" smtClean="0"/>
              <a:t>Trace themes throughout rather than examine each book individually</a:t>
            </a:r>
          </a:p>
          <a:p>
            <a:pPr lvl="1">
              <a:spcBef>
                <a:spcPts val="800"/>
              </a:spcBef>
            </a:pPr>
            <a:r>
              <a:rPr lang="en-US" sz="3000" dirty="0" smtClean="0"/>
              <a:t>Condition, coming judgment, promised salvation</a:t>
            </a:r>
          </a:p>
          <a:p>
            <a:pPr lvl="1">
              <a:spcBef>
                <a:spcPts val="800"/>
              </a:spcBef>
            </a:pPr>
            <a:endParaRPr lang="en-US" sz="3200" dirty="0" smtClean="0"/>
          </a:p>
        </p:txBody>
      </p:sp>
      <p:sp>
        <p:nvSpPr>
          <p:cNvPr id="4" name="Slide Number Placeholder 3"/>
          <p:cNvSpPr>
            <a:spLocks noGrp="1"/>
          </p:cNvSpPr>
          <p:nvPr>
            <p:ph type="sldNum" sz="quarter" idx="12"/>
          </p:nvPr>
        </p:nvSpPr>
        <p:spPr/>
        <p:txBody>
          <a:bodyPr/>
          <a:lstStyle/>
          <a:p>
            <a:fld id="{B9D2C864-9362-43C7-A136-D9C41D93A96D}" type="slidenum">
              <a:rPr lang="en-US" smtClean="0"/>
              <a:t>5</a:t>
            </a:fld>
            <a:endParaRPr lang="en-US" dirty="0"/>
          </a:p>
        </p:txBody>
      </p:sp>
    </p:spTree>
    <p:extLst>
      <p:ext uri="{BB962C8B-B14F-4D97-AF65-F5344CB8AC3E}">
        <p14:creationId xmlns:p14="http://schemas.microsoft.com/office/powerpoint/2010/main" val="185523539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073"/>
            <a:ext cx="9144000" cy="600977"/>
          </a:xfrm>
        </p:spPr>
        <p:txBody>
          <a:bodyPr/>
          <a:lstStyle/>
          <a:p>
            <a:r>
              <a:rPr lang="en-US" sz="3800" i="1" dirty="0" smtClean="0"/>
              <a:t>The Twelve: Unique Message &amp; Role</a:t>
            </a:r>
            <a:endParaRPr lang="en-US" sz="3800" i="1" dirty="0"/>
          </a:p>
        </p:txBody>
      </p:sp>
      <p:sp>
        <p:nvSpPr>
          <p:cNvPr id="3" name="Content Placeholder 2"/>
          <p:cNvSpPr>
            <a:spLocks noGrp="1"/>
          </p:cNvSpPr>
          <p:nvPr>
            <p:ph idx="1"/>
          </p:nvPr>
        </p:nvSpPr>
        <p:spPr>
          <a:xfrm>
            <a:off x="150382" y="701886"/>
            <a:ext cx="8854062" cy="6156114"/>
          </a:xfrm>
        </p:spPr>
        <p:txBody>
          <a:bodyPr>
            <a:noAutofit/>
          </a:bodyPr>
          <a:lstStyle/>
          <a:p>
            <a:pPr lvl="0">
              <a:spcBef>
                <a:spcPts val="800"/>
              </a:spcBef>
            </a:pPr>
            <a:r>
              <a:rPr lang="en-US" sz="3200" dirty="0" smtClean="0"/>
              <a:t>Condition of the Lord’s People</a:t>
            </a:r>
          </a:p>
          <a:p>
            <a:pPr lvl="1">
              <a:spcBef>
                <a:spcPts val="800"/>
              </a:spcBef>
            </a:pPr>
            <a:r>
              <a:rPr lang="en-US" sz="3200" dirty="0" smtClean="0"/>
              <a:t>Hosea – </a:t>
            </a:r>
          </a:p>
          <a:p>
            <a:pPr lvl="2">
              <a:spcBef>
                <a:spcPts val="800"/>
              </a:spcBef>
            </a:pPr>
            <a:r>
              <a:rPr lang="en-US" sz="3200" dirty="0" smtClean="0"/>
              <a:t>marriage to Gomer picture of people’s spiritual adultery</a:t>
            </a:r>
          </a:p>
          <a:p>
            <a:pPr lvl="2">
              <a:spcBef>
                <a:spcPts val="800"/>
              </a:spcBef>
            </a:pPr>
            <a:r>
              <a:rPr lang="en-US" sz="3200" dirty="0" smtClean="0"/>
              <a:t>“There is no faithfulness or steadfast love, and no knowledge of God in the land” (4:1)</a:t>
            </a:r>
          </a:p>
          <a:p>
            <a:pPr lvl="2">
              <a:spcBef>
                <a:spcPts val="800"/>
              </a:spcBef>
            </a:pPr>
            <a:r>
              <a:rPr lang="en-US" sz="3200" dirty="0" smtClean="0"/>
              <a:t>Contrast with description of new creation – “the earth will be full of the knowledge of the Lord as the waters cover the sea.” (Isaiah 11:9)</a:t>
            </a:r>
          </a:p>
          <a:p>
            <a:pPr lvl="1">
              <a:spcBef>
                <a:spcPts val="800"/>
              </a:spcBef>
            </a:pPr>
            <a:r>
              <a:rPr lang="en-US" sz="3200" dirty="0" smtClean="0"/>
              <a:t>Amos – basked in abundance and external observance of Law but oppressed the poor </a:t>
            </a:r>
          </a:p>
        </p:txBody>
      </p:sp>
      <p:sp>
        <p:nvSpPr>
          <p:cNvPr id="4" name="Slide Number Placeholder 3"/>
          <p:cNvSpPr>
            <a:spLocks noGrp="1"/>
          </p:cNvSpPr>
          <p:nvPr>
            <p:ph type="sldNum" sz="quarter" idx="12"/>
          </p:nvPr>
        </p:nvSpPr>
        <p:spPr/>
        <p:txBody>
          <a:bodyPr/>
          <a:lstStyle/>
          <a:p>
            <a:fld id="{B9D2C864-9362-43C7-A136-D9C41D93A96D}" type="slidenum">
              <a:rPr lang="en-US" smtClean="0"/>
              <a:t>6</a:t>
            </a:fld>
            <a:endParaRPr lang="en-US" dirty="0"/>
          </a:p>
        </p:txBody>
      </p:sp>
    </p:spTree>
    <p:extLst>
      <p:ext uri="{BB962C8B-B14F-4D97-AF65-F5344CB8AC3E}">
        <p14:creationId xmlns:p14="http://schemas.microsoft.com/office/powerpoint/2010/main" val="120918499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073"/>
            <a:ext cx="9144000" cy="600977"/>
          </a:xfrm>
        </p:spPr>
        <p:txBody>
          <a:bodyPr/>
          <a:lstStyle/>
          <a:p>
            <a:r>
              <a:rPr lang="en-US" sz="3800" i="1" dirty="0" smtClean="0"/>
              <a:t>The Twelve: Unique Message &amp; Role</a:t>
            </a:r>
            <a:endParaRPr lang="en-US" sz="3800" i="1" dirty="0"/>
          </a:p>
        </p:txBody>
      </p:sp>
      <p:sp>
        <p:nvSpPr>
          <p:cNvPr id="3" name="Content Placeholder 2"/>
          <p:cNvSpPr>
            <a:spLocks noGrp="1"/>
          </p:cNvSpPr>
          <p:nvPr>
            <p:ph idx="1"/>
          </p:nvPr>
        </p:nvSpPr>
        <p:spPr>
          <a:xfrm>
            <a:off x="150382" y="701886"/>
            <a:ext cx="8854062" cy="6156114"/>
          </a:xfrm>
        </p:spPr>
        <p:txBody>
          <a:bodyPr>
            <a:noAutofit/>
          </a:bodyPr>
          <a:lstStyle/>
          <a:p>
            <a:pPr lvl="0">
              <a:spcBef>
                <a:spcPts val="200"/>
              </a:spcBef>
            </a:pPr>
            <a:r>
              <a:rPr lang="en-US" sz="3200" dirty="0" smtClean="0"/>
              <a:t>Condition of the Lord’s People</a:t>
            </a:r>
          </a:p>
          <a:p>
            <a:pPr lvl="1">
              <a:spcBef>
                <a:spcPts val="200"/>
              </a:spcBef>
            </a:pPr>
            <a:r>
              <a:rPr lang="en-US" sz="3200" dirty="0" smtClean="0"/>
              <a:t>Micah – idolatry, coveting, stealing, oppressing the poor, perverted justice, spurned kindness, and were proud</a:t>
            </a:r>
          </a:p>
          <a:p>
            <a:pPr lvl="1">
              <a:spcBef>
                <a:spcPts val="200"/>
              </a:spcBef>
            </a:pPr>
            <a:r>
              <a:rPr lang="en-US" sz="3200" dirty="0" smtClean="0"/>
              <a:t>Habakkuk – violent and full of iniquity, destruction, strife, and contention</a:t>
            </a:r>
          </a:p>
          <a:p>
            <a:pPr lvl="1">
              <a:spcBef>
                <a:spcPts val="200"/>
              </a:spcBef>
            </a:pPr>
            <a:r>
              <a:rPr lang="en-US" sz="3200" dirty="0" smtClean="0"/>
              <a:t>Zephaniah – the people refused to listen to instruction and rebuke and failed to trust and draw near to the Lord</a:t>
            </a:r>
          </a:p>
          <a:p>
            <a:pPr lvl="1">
              <a:spcBef>
                <a:spcPts val="200"/>
              </a:spcBef>
            </a:pPr>
            <a:r>
              <a:rPr lang="en-US" sz="3200" dirty="0" smtClean="0"/>
              <a:t>Haggai – failed to walk in the fear of the Lord by making him supreme (own houses rather than the Temple) </a:t>
            </a:r>
          </a:p>
        </p:txBody>
      </p:sp>
      <p:sp>
        <p:nvSpPr>
          <p:cNvPr id="4" name="Slide Number Placeholder 3"/>
          <p:cNvSpPr>
            <a:spLocks noGrp="1"/>
          </p:cNvSpPr>
          <p:nvPr>
            <p:ph type="sldNum" sz="quarter" idx="12"/>
          </p:nvPr>
        </p:nvSpPr>
        <p:spPr/>
        <p:txBody>
          <a:bodyPr/>
          <a:lstStyle/>
          <a:p>
            <a:fld id="{B9D2C864-9362-43C7-A136-D9C41D93A96D}" type="slidenum">
              <a:rPr lang="en-US" smtClean="0"/>
              <a:t>7</a:t>
            </a:fld>
            <a:endParaRPr lang="en-US" dirty="0"/>
          </a:p>
        </p:txBody>
      </p:sp>
    </p:spTree>
    <p:extLst>
      <p:ext uri="{BB962C8B-B14F-4D97-AF65-F5344CB8AC3E}">
        <p14:creationId xmlns:p14="http://schemas.microsoft.com/office/powerpoint/2010/main" val="4771836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073"/>
            <a:ext cx="9144000" cy="600977"/>
          </a:xfrm>
        </p:spPr>
        <p:txBody>
          <a:bodyPr/>
          <a:lstStyle/>
          <a:p>
            <a:r>
              <a:rPr lang="en-US" sz="3800" i="1" dirty="0" smtClean="0"/>
              <a:t>The Twelve: Unique Message &amp; Role</a:t>
            </a:r>
            <a:endParaRPr lang="en-US" sz="3800" i="1" dirty="0"/>
          </a:p>
        </p:txBody>
      </p:sp>
      <p:sp>
        <p:nvSpPr>
          <p:cNvPr id="3" name="Content Placeholder 2"/>
          <p:cNvSpPr>
            <a:spLocks noGrp="1"/>
          </p:cNvSpPr>
          <p:nvPr>
            <p:ph idx="1"/>
          </p:nvPr>
        </p:nvSpPr>
        <p:spPr>
          <a:xfrm>
            <a:off x="150382" y="701886"/>
            <a:ext cx="8854062" cy="6156114"/>
          </a:xfrm>
        </p:spPr>
        <p:txBody>
          <a:bodyPr>
            <a:noAutofit/>
          </a:bodyPr>
          <a:lstStyle/>
          <a:p>
            <a:pPr lvl="0">
              <a:spcBef>
                <a:spcPts val="200"/>
              </a:spcBef>
            </a:pPr>
            <a:r>
              <a:rPr lang="en-US" sz="3200" dirty="0" smtClean="0"/>
              <a:t>Condition of the Lord’s People</a:t>
            </a:r>
          </a:p>
          <a:p>
            <a:pPr lvl="1">
              <a:spcBef>
                <a:spcPts val="200"/>
              </a:spcBef>
            </a:pPr>
            <a:r>
              <a:rPr lang="en-US" sz="3200" dirty="0" smtClean="0"/>
              <a:t>Malachi – failed to honor and fear the Lord (1:6)</a:t>
            </a:r>
          </a:p>
          <a:p>
            <a:pPr lvl="1">
              <a:spcBef>
                <a:spcPts val="200"/>
              </a:spcBef>
            </a:pPr>
            <a:r>
              <a:rPr lang="en-US" sz="3200" dirty="0" smtClean="0"/>
              <a:t>Bottom line, the picture was of a people who were not acting like the Lord’s people (line of restoration)</a:t>
            </a:r>
          </a:p>
          <a:p>
            <a:pPr lvl="1">
              <a:spcBef>
                <a:spcPts val="200"/>
              </a:spcBef>
            </a:pPr>
            <a:r>
              <a:rPr lang="en-US" sz="3200" dirty="0" smtClean="0"/>
              <a:t>The return from the exile did not bring about the promised restoration and fulfillment – pointed to a time of future fulfillment</a:t>
            </a:r>
          </a:p>
        </p:txBody>
      </p:sp>
      <p:sp>
        <p:nvSpPr>
          <p:cNvPr id="4" name="Slide Number Placeholder 3"/>
          <p:cNvSpPr>
            <a:spLocks noGrp="1"/>
          </p:cNvSpPr>
          <p:nvPr>
            <p:ph type="sldNum" sz="quarter" idx="12"/>
          </p:nvPr>
        </p:nvSpPr>
        <p:spPr/>
        <p:txBody>
          <a:bodyPr/>
          <a:lstStyle/>
          <a:p>
            <a:fld id="{B9D2C864-9362-43C7-A136-D9C41D93A96D}" type="slidenum">
              <a:rPr lang="en-US" smtClean="0"/>
              <a:t>8</a:t>
            </a:fld>
            <a:endParaRPr lang="en-US" dirty="0"/>
          </a:p>
        </p:txBody>
      </p:sp>
    </p:spTree>
    <p:extLst>
      <p:ext uri="{BB962C8B-B14F-4D97-AF65-F5344CB8AC3E}">
        <p14:creationId xmlns:p14="http://schemas.microsoft.com/office/powerpoint/2010/main" val="249187021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073"/>
            <a:ext cx="9144000" cy="600977"/>
          </a:xfrm>
        </p:spPr>
        <p:txBody>
          <a:bodyPr/>
          <a:lstStyle/>
          <a:p>
            <a:r>
              <a:rPr lang="en-US" sz="3800" i="1" dirty="0" smtClean="0"/>
              <a:t>The Twelve: Unique Message &amp; Role</a:t>
            </a:r>
            <a:endParaRPr lang="en-US" sz="3800" i="1" dirty="0"/>
          </a:p>
        </p:txBody>
      </p:sp>
      <p:sp>
        <p:nvSpPr>
          <p:cNvPr id="3" name="Content Placeholder 2"/>
          <p:cNvSpPr>
            <a:spLocks noGrp="1"/>
          </p:cNvSpPr>
          <p:nvPr>
            <p:ph idx="1"/>
          </p:nvPr>
        </p:nvSpPr>
        <p:spPr>
          <a:xfrm>
            <a:off x="150382" y="701886"/>
            <a:ext cx="8854062" cy="6156114"/>
          </a:xfrm>
        </p:spPr>
        <p:txBody>
          <a:bodyPr>
            <a:noAutofit/>
          </a:bodyPr>
          <a:lstStyle/>
          <a:p>
            <a:pPr lvl="0">
              <a:spcBef>
                <a:spcPts val="200"/>
              </a:spcBef>
            </a:pPr>
            <a:r>
              <a:rPr lang="en-US" sz="3200" dirty="0" smtClean="0"/>
              <a:t>Judgment of the Lord’s People (Future &amp; Past)</a:t>
            </a:r>
          </a:p>
          <a:p>
            <a:pPr lvl="1">
              <a:spcBef>
                <a:spcPts val="200"/>
              </a:spcBef>
            </a:pPr>
            <a:r>
              <a:rPr lang="en-US" sz="3200" dirty="0" smtClean="0"/>
              <a:t>Basis of judgment – Lev. 26 &amp; Deut. 28</a:t>
            </a:r>
          </a:p>
          <a:p>
            <a:pPr lvl="1">
              <a:spcBef>
                <a:spcPts val="200"/>
              </a:spcBef>
            </a:pPr>
            <a:r>
              <a:rPr lang="en-US" sz="3200" dirty="0" smtClean="0"/>
              <a:t>Hosea – expose true condition, end empty religious ceremonies, and bring judgment because his people went after their “lovers and forgot me, declares the Lord.” (2:11-13)</a:t>
            </a:r>
          </a:p>
          <a:p>
            <a:pPr lvl="1">
              <a:spcBef>
                <a:spcPts val="200"/>
              </a:spcBef>
            </a:pPr>
            <a:r>
              <a:rPr lang="en-US" sz="3200" dirty="0" smtClean="0"/>
              <a:t>Joel – judgment described as the “day of the Lord” (common phrase through The Twelve)</a:t>
            </a:r>
          </a:p>
          <a:p>
            <a:pPr lvl="1">
              <a:spcBef>
                <a:spcPts val="200"/>
              </a:spcBef>
            </a:pPr>
            <a:r>
              <a:rPr lang="en-US" sz="3200" dirty="0" smtClean="0"/>
              <a:t>The “day of the Lord” points beyond the intermediate judgments imposed upon Israel (e.g., exile in 586 BC) to the ultimate day of judgment (&amp; salvation) </a:t>
            </a:r>
          </a:p>
        </p:txBody>
      </p:sp>
      <p:sp>
        <p:nvSpPr>
          <p:cNvPr id="4" name="Slide Number Placeholder 3"/>
          <p:cNvSpPr>
            <a:spLocks noGrp="1"/>
          </p:cNvSpPr>
          <p:nvPr>
            <p:ph type="sldNum" sz="quarter" idx="12"/>
          </p:nvPr>
        </p:nvSpPr>
        <p:spPr/>
        <p:txBody>
          <a:bodyPr/>
          <a:lstStyle/>
          <a:p>
            <a:fld id="{B9D2C864-9362-43C7-A136-D9C41D93A96D}" type="slidenum">
              <a:rPr lang="en-US" smtClean="0"/>
              <a:t>9</a:t>
            </a:fld>
            <a:endParaRPr lang="en-US" dirty="0"/>
          </a:p>
        </p:txBody>
      </p:sp>
    </p:spTree>
    <p:extLst>
      <p:ext uri="{BB962C8B-B14F-4D97-AF65-F5344CB8AC3E}">
        <p14:creationId xmlns:p14="http://schemas.microsoft.com/office/powerpoint/2010/main" val="55247795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32438</TotalTime>
  <Words>3139</Words>
  <Application>Microsoft Macintosh PowerPoint</Application>
  <PresentationFormat>On-screen Show (4:3)</PresentationFormat>
  <Paragraphs>228</Paragraphs>
  <Slides>34</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Inkwell</vt:lpstr>
      <vt:lpstr>Document</vt:lpstr>
      <vt:lpstr>The Story of the Old Testament</vt:lpstr>
      <vt:lpstr>Introduction to the Prophets</vt:lpstr>
      <vt:lpstr>Introduction to the Prophets</vt:lpstr>
      <vt:lpstr>The Book of the Twelve</vt:lpstr>
      <vt:lpstr>The Twelve: Unique Message &amp; Role</vt:lpstr>
      <vt:lpstr>The Twelve: Unique Message &amp; Role</vt:lpstr>
      <vt:lpstr>The Twelve: Unique Message &amp; Role</vt:lpstr>
      <vt:lpstr>The Twelve: Unique Message &amp; Role</vt:lpstr>
      <vt:lpstr>The Twelve: Unique Message &amp; Role</vt:lpstr>
      <vt:lpstr>The Twelve: Unique Message &amp; Role</vt:lpstr>
      <vt:lpstr>The Twelve: Unique Message &amp; Role</vt:lpstr>
      <vt:lpstr>The Twelve: Unique Message &amp; Role</vt:lpstr>
      <vt:lpstr>The Twelve: Unique Message &amp; Role</vt:lpstr>
      <vt:lpstr>The Twelve: Unique Message &amp; Role</vt:lpstr>
      <vt:lpstr>The Twelve: Unique Message &amp; Role</vt:lpstr>
      <vt:lpstr>The Twelve: Unique Message &amp; Role</vt:lpstr>
      <vt:lpstr>The Twelve: Unique Message &amp; Role</vt:lpstr>
      <vt:lpstr>The Twelve: Unique Message &amp; Role</vt:lpstr>
      <vt:lpstr>The Twelve: Unique Way Point to Jesus</vt:lpstr>
      <vt:lpstr>Conclusion</vt:lpstr>
      <vt:lpstr>Conclusion</vt:lpstr>
      <vt:lpstr>Conclusion</vt:lpstr>
      <vt:lpstr>Conclusion</vt:lpstr>
      <vt:lpstr>Conclusion</vt:lpstr>
      <vt:lpstr>Conclusion</vt:lpstr>
      <vt:lpstr>Recap Of Covenants</vt:lpstr>
      <vt:lpstr>Recap of Covenants</vt:lpstr>
      <vt:lpstr>Recap Of Covenants</vt:lpstr>
      <vt:lpstr>How the Covenants Ultimately Find Fulfillment in Christ</vt:lpstr>
      <vt:lpstr>How the Covenants Ultimately Find Fulfillment in Christ</vt:lpstr>
      <vt:lpstr>How the Covenants Ultimately Find Fulfillment in Christ</vt:lpstr>
      <vt:lpstr>How We Properly Understand and Apply the Old Testament</vt:lpstr>
      <vt:lpstr>How We Properly Understand and Apply the Old Testament</vt:lpstr>
      <vt:lpstr>How We Properly Understand and Apply the Old Testament</vt:lpstr>
    </vt:vector>
  </TitlesOfParts>
  <Company>NFCC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Story of the Old Testament</dc:title>
  <dc:creator>David Hamm</dc:creator>
  <cp:lastModifiedBy>David Hamm</cp:lastModifiedBy>
  <cp:revision>798</cp:revision>
  <cp:lastPrinted>2014-10-08T21:08:43Z</cp:lastPrinted>
  <dcterms:created xsi:type="dcterms:W3CDTF">2014-09-10T15:27:53Z</dcterms:created>
  <dcterms:modified xsi:type="dcterms:W3CDTF">2014-12-01T16:17:59Z</dcterms:modified>
</cp:coreProperties>
</file>